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9" r:id="rId3"/>
    <p:sldId id="262" r:id="rId4"/>
    <p:sldId id="318" r:id="rId5"/>
    <p:sldId id="268" r:id="rId6"/>
    <p:sldId id="264" r:id="rId7"/>
    <p:sldId id="278" r:id="rId8"/>
    <p:sldId id="265" r:id="rId9"/>
    <p:sldId id="315" r:id="rId10"/>
    <p:sldId id="267" r:id="rId11"/>
    <p:sldId id="277" r:id="rId12"/>
    <p:sldId id="306" r:id="rId13"/>
    <p:sldId id="307" r:id="rId14"/>
    <p:sldId id="280" r:id="rId15"/>
    <p:sldId id="282" r:id="rId16"/>
    <p:sldId id="269" r:id="rId17"/>
    <p:sldId id="270" r:id="rId18"/>
    <p:sldId id="271" r:id="rId19"/>
    <p:sldId id="272" r:id="rId20"/>
    <p:sldId id="273" r:id="rId21"/>
    <p:sldId id="289" r:id="rId22"/>
    <p:sldId id="290" r:id="rId23"/>
    <p:sldId id="292" r:id="rId24"/>
    <p:sldId id="294" r:id="rId25"/>
    <p:sldId id="296" r:id="rId26"/>
    <p:sldId id="297" r:id="rId27"/>
    <p:sldId id="275" r:id="rId28"/>
    <p:sldId id="283" r:id="rId29"/>
    <p:sldId id="302" r:id="rId30"/>
    <p:sldId id="285" r:id="rId31"/>
    <p:sldId id="303" r:id="rId32"/>
    <p:sldId id="276" r:id="rId33"/>
    <p:sldId id="304" r:id="rId34"/>
    <p:sldId id="309" r:id="rId35"/>
    <p:sldId id="308" r:id="rId36"/>
    <p:sldId id="310" r:id="rId37"/>
    <p:sldId id="311" r:id="rId38"/>
    <p:sldId id="312" r:id="rId39"/>
    <p:sldId id="313" r:id="rId40"/>
    <p:sldId id="31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F89C7-A6F5-4AD7-81A2-CB834108268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F1993DA-1A06-48E4-AC92-105C0FFE1089}">
      <dgm:prSet phldrT="[Text]"/>
      <dgm:spPr/>
      <dgm:t>
        <a:bodyPr/>
        <a:lstStyle/>
        <a:p>
          <a:r>
            <a:rPr lang="vi-VN" b="1" dirty="0" smtClean="0"/>
            <a:t>Nacionaln</a:t>
          </a:r>
          <a:r>
            <a:rPr lang="sr-Latn-CS" b="1" dirty="0" smtClean="0"/>
            <a:t>i</a:t>
          </a:r>
          <a:r>
            <a:rPr lang="vi-VN" b="1" dirty="0" smtClean="0"/>
            <a:t> program za unapređenje razvoja </a:t>
          </a:r>
          <a:r>
            <a:rPr lang="sr-Latn-CS" b="1" dirty="0" smtClean="0"/>
            <a:t> </a:t>
          </a:r>
          <a:r>
            <a:rPr lang="vi-VN" b="1" dirty="0" smtClean="0"/>
            <a:t>u ranom detinjstvu</a:t>
          </a:r>
          <a:r>
            <a:rPr lang="sr-Latn-CS" b="1" dirty="0" smtClean="0"/>
            <a:t> - Vlada RS - </a:t>
          </a:r>
          <a:r>
            <a:rPr lang="ru-RU" dirty="0" smtClean="0"/>
            <a:t>Сл. гл. РС, бр. 22/16 .</a:t>
          </a:r>
          <a:r>
            <a:rPr lang="sr-Latn-CS" dirty="0" smtClean="0"/>
            <a:t>mart.2016.g.</a:t>
          </a:r>
          <a:endParaRPr lang="sr-Latn-RS" dirty="0"/>
        </a:p>
      </dgm:t>
    </dgm:pt>
    <dgm:pt modelId="{10C0D08F-0520-4D87-BD20-7F70A5BC0B6E}" type="parTrans" cxnId="{85DCF8AD-3ED8-4C23-9D79-341DD6211EFC}">
      <dgm:prSet/>
      <dgm:spPr/>
      <dgm:t>
        <a:bodyPr/>
        <a:lstStyle/>
        <a:p>
          <a:endParaRPr lang="sr-Latn-RS"/>
        </a:p>
      </dgm:t>
    </dgm:pt>
    <dgm:pt modelId="{48C56C0E-3B4D-4408-B397-C7CD0D2E9F9D}" type="sibTrans" cxnId="{85DCF8AD-3ED8-4C23-9D79-341DD6211EFC}">
      <dgm:prSet/>
      <dgm:spPr/>
      <dgm:t>
        <a:bodyPr/>
        <a:lstStyle/>
        <a:p>
          <a:endParaRPr lang="sr-Latn-RS"/>
        </a:p>
      </dgm:t>
    </dgm:pt>
    <dgm:pt modelId="{3E461B21-D4DC-461A-9B9A-52C46F8B3323}">
      <dgm:prSet phldrT="[Text]" custT="1"/>
      <dgm:spPr/>
      <dgm:t>
        <a:bodyPr/>
        <a:lstStyle/>
        <a:p>
          <a:r>
            <a:rPr lang="sr-Latn-CS" sz="1400" b="1" dirty="0" smtClean="0"/>
            <a:t>Udruženje pedijatara Srbije</a:t>
          </a:r>
          <a:r>
            <a:rPr lang="ru-RU" sz="1400" b="1" dirty="0" smtClean="0"/>
            <a:t> </a:t>
          </a:r>
          <a:endParaRPr lang="sr-Latn-CS" sz="1400" b="1" dirty="0" smtClean="0"/>
        </a:p>
        <a:p>
          <a:r>
            <a:rPr lang="sr-Latn-CS" sz="1400" b="1" dirty="0" smtClean="0"/>
            <a:t>Projekat:</a:t>
          </a:r>
          <a:r>
            <a:rPr lang="ru-RU" sz="1400" dirty="0" smtClean="0"/>
            <a:t> „</a:t>
          </a:r>
          <a:r>
            <a:rPr lang="sr-Latn-CS" sz="1400" dirty="0" smtClean="0"/>
            <a:t> Jačanje kapaciteta pedijatrijske zdravstvene zaštite za podršku razvoju dece u ranom detinjstvu“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(2014 - 2016)</a:t>
          </a:r>
          <a:br>
            <a:rPr lang="ru-RU" sz="1400" dirty="0" smtClean="0"/>
          </a:br>
          <a:endParaRPr lang="sr-Latn-RS" sz="1400" dirty="0"/>
        </a:p>
      </dgm:t>
    </dgm:pt>
    <dgm:pt modelId="{7F5379B7-FD28-40FE-8A10-ED448BAA36B5}" type="parTrans" cxnId="{3BCD3C63-3651-4B6A-B47E-3F6802808F2F}">
      <dgm:prSet/>
      <dgm:spPr/>
      <dgm:t>
        <a:bodyPr/>
        <a:lstStyle/>
        <a:p>
          <a:endParaRPr lang="sr-Latn-RS"/>
        </a:p>
      </dgm:t>
    </dgm:pt>
    <dgm:pt modelId="{8B5BDB51-6084-474F-AFCB-37F2B95EC76B}" type="sibTrans" cxnId="{3BCD3C63-3651-4B6A-B47E-3F6802808F2F}">
      <dgm:prSet/>
      <dgm:spPr/>
      <dgm:t>
        <a:bodyPr/>
        <a:lstStyle/>
        <a:p>
          <a:endParaRPr lang="sr-Latn-RS"/>
        </a:p>
      </dgm:t>
    </dgm:pt>
    <dgm:pt modelId="{9A2E2A32-2D50-4F50-8566-9B8A4BF8C8EA}">
      <dgm:prSet phldrT="[Text]" custT="1"/>
      <dgm:spPr/>
      <dgm:t>
        <a:bodyPr/>
        <a:lstStyle/>
        <a:p>
          <a:r>
            <a:rPr lang="sr-Latn-RS" sz="1400" dirty="0" smtClean="0"/>
            <a:t>Drugi...</a:t>
          </a:r>
          <a:endParaRPr lang="sr-Latn-RS" sz="1400" dirty="0"/>
        </a:p>
      </dgm:t>
    </dgm:pt>
    <dgm:pt modelId="{3BB5B1AC-BBBA-404F-B001-3128E14BA538}" type="parTrans" cxnId="{21354E61-6F8F-4AAB-AB75-92D04903358E}">
      <dgm:prSet/>
      <dgm:spPr/>
      <dgm:t>
        <a:bodyPr/>
        <a:lstStyle/>
        <a:p>
          <a:endParaRPr lang="sr-Latn-RS"/>
        </a:p>
      </dgm:t>
    </dgm:pt>
    <dgm:pt modelId="{752F9DBA-5978-4E69-8B2B-16A2F3378A09}" type="sibTrans" cxnId="{21354E61-6F8F-4AAB-AB75-92D04903358E}">
      <dgm:prSet/>
      <dgm:spPr/>
      <dgm:t>
        <a:bodyPr/>
        <a:lstStyle/>
        <a:p>
          <a:endParaRPr lang="sr-Latn-RS"/>
        </a:p>
      </dgm:t>
    </dgm:pt>
    <dgm:pt modelId="{F22E1E46-B373-46CA-AD03-D5626DACD793}">
      <dgm:prSet phldrT="[Text]"/>
      <dgm:spPr/>
      <dgm:t>
        <a:bodyPr/>
        <a:lstStyle/>
        <a:p>
          <a:r>
            <a:rPr lang="sr-Latn-CS" b="1" dirty="0" smtClean="0"/>
            <a:t>Gradski Zavod za javno zdravlje </a:t>
          </a:r>
        </a:p>
        <a:p>
          <a:r>
            <a:rPr lang="sr-Latn-CS" b="1" dirty="0" smtClean="0">
              <a:latin typeface="Calibri" pitchFamily="34" charset="0"/>
            </a:rPr>
            <a:t>Projekat: </a:t>
          </a:r>
          <a:r>
            <a:rPr lang="sr-Latn-CS" dirty="0" smtClean="0">
              <a:latin typeface="Calibri" pitchFamily="34" charset="0"/>
            </a:rPr>
            <a:t>„Podrška ranom razvoju i socijalnoj inkluziji dece kroz jačanje kapaciteta polivalentne patronažne službe i obezbeđenje kontinuiteta zdravstvene zaštite porodice“</a:t>
          </a:r>
        </a:p>
        <a:p>
          <a:r>
            <a:rPr lang="sr-Latn-CS" dirty="0" smtClean="0">
              <a:latin typeface="Calibri" pitchFamily="34" charset="0"/>
            </a:rPr>
            <a:t>(2014-2016)</a:t>
          </a:r>
          <a:endParaRPr lang="sr-Latn-RS" dirty="0"/>
        </a:p>
      </dgm:t>
    </dgm:pt>
    <dgm:pt modelId="{238B4C26-1F7B-4206-A7BA-B228826F57A8}" type="parTrans" cxnId="{A44EEDD1-E3D9-48ED-9EEB-024105A6B402}">
      <dgm:prSet/>
      <dgm:spPr/>
      <dgm:t>
        <a:bodyPr/>
        <a:lstStyle/>
        <a:p>
          <a:endParaRPr lang="sr-Latn-RS"/>
        </a:p>
      </dgm:t>
    </dgm:pt>
    <dgm:pt modelId="{F691FC6A-A804-4003-914A-C96E5DA2C7E1}" type="sibTrans" cxnId="{A44EEDD1-E3D9-48ED-9EEB-024105A6B402}">
      <dgm:prSet/>
      <dgm:spPr/>
      <dgm:t>
        <a:bodyPr/>
        <a:lstStyle/>
        <a:p>
          <a:endParaRPr lang="sr-Latn-RS"/>
        </a:p>
      </dgm:t>
    </dgm:pt>
    <dgm:pt modelId="{81577712-2C09-4597-BB3D-B0B6D0BAAFAA}">
      <dgm:prSet/>
      <dgm:spPr/>
      <dgm:t>
        <a:bodyPr/>
        <a:lstStyle/>
        <a:p>
          <a:r>
            <a:rPr lang="sr-Latn-RS" b="1" dirty="0" smtClean="0"/>
            <a:t>DEAPS</a:t>
          </a:r>
        </a:p>
        <a:p>
          <a:r>
            <a:rPr lang="it-CH" b="1" dirty="0" smtClean="0"/>
            <a:t>Jačanje kapaciteta zdravstvenog i drugih sistema za bolju podršku deci sa spektrom autističnih poremećaja, deci sa teškoćama u socijalno – emocionalnom razvoju i deci izloženoj nasilju</a:t>
          </a:r>
          <a:endParaRPr lang="sr-Latn-RS" b="1" dirty="0" smtClean="0"/>
        </a:p>
        <a:p>
          <a:r>
            <a:rPr lang="sr-Latn-RS" b="1" dirty="0" smtClean="0"/>
            <a:t>2016-2018</a:t>
          </a:r>
          <a:endParaRPr lang="sr-Latn-RS" dirty="0"/>
        </a:p>
      </dgm:t>
    </dgm:pt>
    <dgm:pt modelId="{ED44A2D3-8749-47B1-A832-9648FE34430F}" type="parTrans" cxnId="{E8B1127C-E722-4D1E-884A-A01652C8BD23}">
      <dgm:prSet/>
      <dgm:spPr/>
      <dgm:t>
        <a:bodyPr/>
        <a:lstStyle/>
        <a:p>
          <a:endParaRPr lang="sr-Latn-RS"/>
        </a:p>
      </dgm:t>
    </dgm:pt>
    <dgm:pt modelId="{F0848F90-F367-4549-8CE9-A123925B9C7B}" type="sibTrans" cxnId="{E8B1127C-E722-4D1E-884A-A01652C8BD23}">
      <dgm:prSet/>
      <dgm:spPr/>
      <dgm:t>
        <a:bodyPr/>
        <a:lstStyle/>
        <a:p>
          <a:endParaRPr lang="sr-Latn-RS"/>
        </a:p>
      </dgm:t>
    </dgm:pt>
    <dgm:pt modelId="{476637E8-E143-48A0-A1BE-0FB0412996BF}">
      <dgm:prSet/>
      <dgm:spPr/>
      <dgm:t>
        <a:bodyPr/>
        <a:lstStyle/>
        <a:p>
          <a:r>
            <a:rPr lang="sr-Latn-CS" b="1" dirty="0" smtClean="0"/>
            <a:t>CSP</a:t>
          </a:r>
        </a:p>
        <a:p>
          <a:r>
            <a:rPr lang="sr-Latn-CS" b="1" dirty="0" smtClean="0"/>
            <a:t>Projekat:</a:t>
          </a:r>
          <a:r>
            <a:rPr lang="sr-Latn-CS" b="1" i="1" dirty="0" smtClean="0"/>
            <a:t> Unapređenje profesionalne podrške u zajednici  - Osnaživanje kapaciteta interresornih komisija (IRK) za pružanje dodatne podrške deci za uključivanje u rani razvoj i obrazovanje</a:t>
          </a:r>
        </a:p>
        <a:p>
          <a:r>
            <a:rPr lang="sr-Latn-CS" b="1" i="1" dirty="0" smtClean="0"/>
            <a:t>2014-2016</a:t>
          </a:r>
          <a:endParaRPr lang="sr-Latn-RS" b="1" dirty="0"/>
        </a:p>
      </dgm:t>
    </dgm:pt>
    <dgm:pt modelId="{E6075E59-C761-4B8A-BEAD-8155410A3FFA}" type="parTrans" cxnId="{9039930D-978E-4F67-841E-B2647161F8D0}">
      <dgm:prSet/>
      <dgm:spPr/>
      <dgm:t>
        <a:bodyPr/>
        <a:lstStyle/>
        <a:p>
          <a:endParaRPr lang="sr-Latn-RS"/>
        </a:p>
      </dgm:t>
    </dgm:pt>
    <dgm:pt modelId="{8EC235F8-C68F-4CFD-A7F3-C09B05DFC5D7}" type="sibTrans" cxnId="{9039930D-978E-4F67-841E-B2647161F8D0}">
      <dgm:prSet/>
      <dgm:spPr/>
      <dgm:t>
        <a:bodyPr/>
        <a:lstStyle/>
        <a:p>
          <a:endParaRPr lang="sr-Latn-RS"/>
        </a:p>
      </dgm:t>
    </dgm:pt>
    <dgm:pt modelId="{6F6FE945-D151-4C52-8FEE-22A454A68858}" type="pres">
      <dgm:prSet presAssocID="{1ACF89C7-A6F5-4AD7-81A2-CB83410826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607FB6B-968F-4775-9C8A-7D5544CD06B6}" type="pres">
      <dgm:prSet presAssocID="{1ACF89C7-A6F5-4AD7-81A2-CB8341082687}" presName="radial" presStyleCnt="0">
        <dgm:presLayoutVars>
          <dgm:animLvl val="ctr"/>
        </dgm:presLayoutVars>
      </dgm:prSet>
      <dgm:spPr/>
    </dgm:pt>
    <dgm:pt modelId="{33FBF310-3962-4A9C-9718-99E80E1BF4B5}" type="pres">
      <dgm:prSet presAssocID="{EF1993DA-1A06-48E4-AC92-105C0FFE1089}" presName="centerShape" presStyleLbl="vennNode1" presStyleIdx="0" presStyleCnt="6"/>
      <dgm:spPr/>
      <dgm:t>
        <a:bodyPr/>
        <a:lstStyle/>
        <a:p>
          <a:endParaRPr lang="sr-Latn-RS"/>
        </a:p>
      </dgm:t>
    </dgm:pt>
    <dgm:pt modelId="{DB3AF968-CDBF-4DBE-A56F-C58E1C6B206C}" type="pres">
      <dgm:prSet presAssocID="{3E461B21-D4DC-461A-9B9A-52C46F8B3323}" presName="node" presStyleLbl="vennNode1" presStyleIdx="1" presStyleCnt="6" custScaleX="226117" custRadScaleRad="10533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619E137-162B-4E17-9301-C309FF6B774F}" type="pres">
      <dgm:prSet presAssocID="{476637E8-E143-48A0-A1BE-0FB0412996BF}" presName="node" presStyleLbl="vennNode1" presStyleIdx="2" presStyleCnt="6" custScaleX="170320" custRadScaleRad="143482" custRadScaleInc="772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5EB02CA-9EB7-4CDE-931C-7B707BAE9E59}" type="pres">
      <dgm:prSet presAssocID="{81577712-2C09-4597-BB3D-B0B6D0BAAFAA}" presName="node" presStyleLbl="vennNode1" presStyleIdx="3" presStyleCnt="6" custScaleX="177011" custRadScaleRad="139189" custRadScaleInc="-2564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CA38403-53B2-45C3-91A2-A517522A339B}" type="pres">
      <dgm:prSet presAssocID="{9A2E2A32-2D50-4F50-8566-9B8A4BF8C8E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072D0DE-61F7-4027-B3FC-B90ABFF939BE}" type="pres">
      <dgm:prSet presAssocID="{F22E1E46-B373-46CA-AD03-D5626DACD793}" presName="node" presStyleLbl="vennNode1" presStyleIdx="5" presStyleCnt="6" custScaleX="181309" custRadScaleRad="13923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8393417C-8A98-4BA0-96EF-CB41504583AF}" type="presOf" srcId="{1ACF89C7-A6F5-4AD7-81A2-CB8341082687}" destId="{6F6FE945-D151-4C52-8FEE-22A454A68858}" srcOrd="0" destOrd="0" presId="urn:microsoft.com/office/officeart/2005/8/layout/radial3"/>
    <dgm:cxn modelId="{85DCF8AD-3ED8-4C23-9D79-341DD6211EFC}" srcId="{1ACF89C7-A6F5-4AD7-81A2-CB8341082687}" destId="{EF1993DA-1A06-48E4-AC92-105C0FFE1089}" srcOrd="0" destOrd="0" parTransId="{10C0D08F-0520-4D87-BD20-7F70A5BC0B6E}" sibTransId="{48C56C0E-3B4D-4408-B397-C7CD0D2E9F9D}"/>
    <dgm:cxn modelId="{887EE00A-37D7-4B65-9481-1DED51D14C87}" type="presOf" srcId="{F22E1E46-B373-46CA-AD03-D5626DACD793}" destId="{C072D0DE-61F7-4027-B3FC-B90ABFF939BE}" srcOrd="0" destOrd="0" presId="urn:microsoft.com/office/officeart/2005/8/layout/radial3"/>
    <dgm:cxn modelId="{BF019C82-9E6B-4809-8006-74898947BDBF}" type="presOf" srcId="{9A2E2A32-2D50-4F50-8566-9B8A4BF8C8EA}" destId="{3CA38403-53B2-45C3-91A2-A517522A339B}" srcOrd="0" destOrd="0" presId="urn:microsoft.com/office/officeart/2005/8/layout/radial3"/>
    <dgm:cxn modelId="{E8B1127C-E722-4D1E-884A-A01652C8BD23}" srcId="{EF1993DA-1A06-48E4-AC92-105C0FFE1089}" destId="{81577712-2C09-4597-BB3D-B0B6D0BAAFAA}" srcOrd="2" destOrd="0" parTransId="{ED44A2D3-8749-47B1-A832-9648FE34430F}" sibTransId="{F0848F90-F367-4549-8CE9-A123925B9C7B}"/>
    <dgm:cxn modelId="{21354E61-6F8F-4AAB-AB75-92D04903358E}" srcId="{EF1993DA-1A06-48E4-AC92-105C0FFE1089}" destId="{9A2E2A32-2D50-4F50-8566-9B8A4BF8C8EA}" srcOrd="3" destOrd="0" parTransId="{3BB5B1AC-BBBA-404F-B001-3128E14BA538}" sibTransId="{752F9DBA-5978-4E69-8B2B-16A2F3378A09}"/>
    <dgm:cxn modelId="{01E8ED34-A6E8-4E83-AA4E-641285B1C4FB}" type="presOf" srcId="{476637E8-E143-48A0-A1BE-0FB0412996BF}" destId="{4619E137-162B-4E17-9301-C309FF6B774F}" srcOrd="0" destOrd="0" presId="urn:microsoft.com/office/officeart/2005/8/layout/radial3"/>
    <dgm:cxn modelId="{A44EEDD1-E3D9-48ED-9EEB-024105A6B402}" srcId="{EF1993DA-1A06-48E4-AC92-105C0FFE1089}" destId="{F22E1E46-B373-46CA-AD03-D5626DACD793}" srcOrd="4" destOrd="0" parTransId="{238B4C26-1F7B-4206-A7BA-B228826F57A8}" sibTransId="{F691FC6A-A804-4003-914A-C96E5DA2C7E1}"/>
    <dgm:cxn modelId="{3BCD3C63-3651-4B6A-B47E-3F6802808F2F}" srcId="{EF1993DA-1A06-48E4-AC92-105C0FFE1089}" destId="{3E461B21-D4DC-461A-9B9A-52C46F8B3323}" srcOrd="0" destOrd="0" parTransId="{7F5379B7-FD28-40FE-8A10-ED448BAA36B5}" sibTransId="{8B5BDB51-6084-474F-AFCB-37F2B95EC76B}"/>
    <dgm:cxn modelId="{1B0010C2-F7C8-4683-A5E2-DC959416ED5A}" type="presOf" srcId="{81577712-2C09-4597-BB3D-B0B6D0BAAFAA}" destId="{E5EB02CA-9EB7-4CDE-931C-7B707BAE9E59}" srcOrd="0" destOrd="0" presId="urn:microsoft.com/office/officeart/2005/8/layout/radial3"/>
    <dgm:cxn modelId="{591F7F65-1B26-4AA5-B6C4-4ADFF4775034}" type="presOf" srcId="{3E461B21-D4DC-461A-9B9A-52C46F8B3323}" destId="{DB3AF968-CDBF-4DBE-A56F-C58E1C6B206C}" srcOrd="0" destOrd="0" presId="urn:microsoft.com/office/officeart/2005/8/layout/radial3"/>
    <dgm:cxn modelId="{35FB8294-ABFD-4C68-ABB1-BE12C349650F}" type="presOf" srcId="{EF1993DA-1A06-48E4-AC92-105C0FFE1089}" destId="{33FBF310-3962-4A9C-9718-99E80E1BF4B5}" srcOrd="0" destOrd="0" presId="urn:microsoft.com/office/officeart/2005/8/layout/radial3"/>
    <dgm:cxn modelId="{9039930D-978E-4F67-841E-B2647161F8D0}" srcId="{EF1993DA-1A06-48E4-AC92-105C0FFE1089}" destId="{476637E8-E143-48A0-A1BE-0FB0412996BF}" srcOrd="1" destOrd="0" parTransId="{E6075E59-C761-4B8A-BEAD-8155410A3FFA}" sibTransId="{8EC235F8-C68F-4CFD-A7F3-C09B05DFC5D7}"/>
    <dgm:cxn modelId="{1FCB44CA-B107-485B-B43E-7EE8EE6F7D18}" type="presParOf" srcId="{6F6FE945-D151-4C52-8FEE-22A454A68858}" destId="{C607FB6B-968F-4775-9C8A-7D5544CD06B6}" srcOrd="0" destOrd="0" presId="urn:microsoft.com/office/officeart/2005/8/layout/radial3"/>
    <dgm:cxn modelId="{245C8620-0DC2-4B65-BE1B-C5B79FB5F89D}" type="presParOf" srcId="{C607FB6B-968F-4775-9C8A-7D5544CD06B6}" destId="{33FBF310-3962-4A9C-9718-99E80E1BF4B5}" srcOrd="0" destOrd="0" presId="urn:microsoft.com/office/officeart/2005/8/layout/radial3"/>
    <dgm:cxn modelId="{2E01F752-A6FD-4FDC-AD50-41669F1D3616}" type="presParOf" srcId="{C607FB6B-968F-4775-9C8A-7D5544CD06B6}" destId="{DB3AF968-CDBF-4DBE-A56F-C58E1C6B206C}" srcOrd="1" destOrd="0" presId="urn:microsoft.com/office/officeart/2005/8/layout/radial3"/>
    <dgm:cxn modelId="{D3C73FBE-8B7A-42C2-807F-D946F38F39EC}" type="presParOf" srcId="{C607FB6B-968F-4775-9C8A-7D5544CD06B6}" destId="{4619E137-162B-4E17-9301-C309FF6B774F}" srcOrd="2" destOrd="0" presId="urn:microsoft.com/office/officeart/2005/8/layout/radial3"/>
    <dgm:cxn modelId="{ABF07E90-B571-47E1-8312-A1B9847237C1}" type="presParOf" srcId="{C607FB6B-968F-4775-9C8A-7D5544CD06B6}" destId="{E5EB02CA-9EB7-4CDE-931C-7B707BAE9E59}" srcOrd="3" destOrd="0" presId="urn:microsoft.com/office/officeart/2005/8/layout/radial3"/>
    <dgm:cxn modelId="{9586C2FA-6C70-4189-A9C9-CEAF1FA5C3C7}" type="presParOf" srcId="{C607FB6B-968F-4775-9C8A-7D5544CD06B6}" destId="{3CA38403-53B2-45C3-91A2-A517522A339B}" srcOrd="4" destOrd="0" presId="urn:microsoft.com/office/officeart/2005/8/layout/radial3"/>
    <dgm:cxn modelId="{ECAF38FE-DF5F-4E46-A488-CC5A4AC87F15}" type="presParOf" srcId="{C607FB6B-968F-4775-9C8A-7D5544CD06B6}" destId="{C072D0DE-61F7-4027-B3FC-B90ABFF939B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BF310-3962-4A9C-9718-99E80E1BF4B5}">
      <dsp:nvSpPr>
        <dsp:cNvPr id="0" name=""/>
        <dsp:cNvSpPr/>
      </dsp:nvSpPr>
      <dsp:spPr>
        <a:xfrm>
          <a:off x="2851198" y="1442114"/>
          <a:ext cx="3342941" cy="33429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Nacionaln</a:t>
          </a:r>
          <a:r>
            <a:rPr lang="sr-Latn-CS" sz="2200" b="1" kern="1200" dirty="0" smtClean="0"/>
            <a:t>i</a:t>
          </a:r>
          <a:r>
            <a:rPr lang="vi-VN" sz="2200" b="1" kern="1200" dirty="0" smtClean="0"/>
            <a:t> program za unapređenje razvoja </a:t>
          </a:r>
          <a:r>
            <a:rPr lang="sr-Latn-CS" sz="2200" b="1" kern="1200" dirty="0" smtClean="0"/>
            <a:t> </a:t>
          </a:r>
          <a:r>
            <a:rPr lang="vi-VN" sz="2200" b="1" kern="1200" dirty="0" smtClean="0"/>
            <a:t>u ranom detinjstvu</a:t>
          </a:r>
          <a:r>
            <a:rPr lang="sr-Latn-CS" sz="2200" b="1" kern="1200" dirty="0" smtClean="0"/>
            <a:t> - Vlada RS - </a:t>
          </a:r>
          <a:r>
            <a:rPr lang="ru-RU" sz="2200" kern="1200" dirty="0" smtClean="0"/>
            <a:t>Сл. гл. РС, бр. 22/16 .</a:t>
          </a:r>
          <a:r>
            <a:rPr lang="sr-Latn-CS" sz="2200" kern="1200" dirty="0" smtClean="0"/>
            <a:t>mart.2016.g.</a:t>
          </a:r>
          <a:endParaRPr lang="sr-Latn-RS" sz="2200" kern="1200" dirty="0"/>
        </a:p>
      </dsp:txBody>
      <dsp:txXfrm>
        <a:off x="3340760" y="1931676"/>
        <a:ext cx="2363817" cy="2363817"/>
      </dsp:txXfrm>
    </dsp:sp>
    <dsp:sp modelId="{DB3AF968-CDBF-4DBE-A56F-C58E1C6B206C}">
      <dsp:nvSpPr>
        <dsp:cNvPr id="0" name=""/>
        <dsp:cNvSpPr/>
      </dsp:nvSpPr>
      <dsp:spPr>
        <a:xfrm>
          <a:off x="2632929" y="0"/>
          <a:ext cx="3779480" cy="1671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b="1" kern="1200" dirty="0" smtClean="0"/>
            <a:t>Udruženje pedijatara Srbije</a:t>
          </a:r>
          <a:r>
            <a:rPr lang="ru-RU" sz="1400" b="1" kern="1200" dirty="0" smtClean="0"/>
            <a:t> </a:t>
          </a:r>
          <a:endParaRPr lang="sr-Latn-C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b="1" kern="1200" dirty="0" smtClean="0"/>
            <a:t>Projekat:</a:t>
          </a:r>
          <a:r>
            <a:rPr lang="ru-RU" sz="1400" kern="1200" dirty="0" smtClean="0"/>
            <a:t> „</a:t>
          </a:r>
          <a:r>
            <a:rPr lang="sr-Latn-CS" sz="1400" kern="1200" dirty="0" smtClean="0"/>
            <a:t> Jačanje kapaciteta pedijatrijske zdravstvene zaštite za podršku razvoju dece u ranom detinjstvu“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(2014 - 2016)</a:t>
          </a:r>
          <a:br>
            <a:rPr lang="ru-RU" sz="1400" kern="1200" dirty="0" smtClean="0"/>
          </a:br>
          <a:endParaRPr lang="sr-Latn-RS" sz="1400" kern="1200" dirty="0"/>
        </a:p>
      </dsp:txBody>
      <dsp:txXfrm>
        <a:off x="3186421" y="244781"/>
        <a:ext cx="2672496" cy="1181908"/>
      </dsp:txXfrm>
    </dsp:sp>
    <dsp:sp modelId="{4619E137-162B-4E17-9301-C309FF6B774F}">
      <dsp:nvSpPr>
        <dsp:cNvPr id="0" name=""/>
        <dsp:cNvSpPr/>
      </dsp:nvSpPr>
      <dsp:spPr>
        <a:xfrm>
          <a:off x="6106650" y="1605862"/>
          <a:ext cx="2846849" cy="1671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b="1" kern="1200" dirty="0" smtClean="0"/>
            <a:t>CSP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b="1" kern="1200" dirty="0" smtClean="0"/>
            <a:t>Projekat:</a:t>
          </a:r>
          <a:r>
            <a:rPr lang="sr-Latn-CS" sz="900" b="1" i="1" kern="1200" dirty="0" smtClean="0"/>
            <a:t> Unapređenje profesionalne podrške u zajednici  - Osnaživanje kapaciteta interresornih komisija (IRK) za pružanje dodatne podrške deci za uključivanje u rani razvoj i obrazovanje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b="1" i="1" kern="1200" dirty="0" smtClean="0"/>
            <a:t>2014-2016</a:t>
          </a:r>
          <a:endParaRPr lang="sr-Latn-RS" sz="900" b="1" kern="1200" dirty="0"/>
        </a:p>
      </dsp:txBody>
      <dsp:txXfrm>
        <a:off x="6523561" y="1850643"/>
        <a:ext cx="2013027" cy="1181908"/>
      </dsp:txXfrm>
    </dsp:sp>
    <dsp:sp modelId="{E5EB02CA-9EB7-4CDE-931C-7B707BAE9E59}">
      <dsp:nvSpPr>
        <dsp:cNvPr id="0" name=""/>
        <dsp:cNvSpPr/>
      </dsp:nvSpPr>
      <dsp:spPr>
        <a:xfrm>
          <a:off x="5506440" y="4037269"/>
          <a:ext cx="2958687" cy="1671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900" b="1" kern="1200" dirty="0" smtClean="0"/>
            <a:t>DEAPS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CH" sz="900" b="1" kern="1200" dirty="0" smtClean="0"/>
            <a:t>Jačanje kapaciteta zdravstvenog i drugih sistema za bolju podršku deci sa spektrom autističnih poremećaja, deci sa teškoćama u socijalno – emocionalnom razvoju i deci izloženoj nasilju</a:t>
          </a:r>
          <a:endParaRPr lang="sr-Latn-RS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900" b="1" kern="1200" dirty="0" smtClean="0"/>
            <a:t>2016-2018</a:t>
          </a:r>
          <a:endParaRPr lang="sr-Latn-RS" sz="900" kern="1200" dirty="0"/>
        </a:p>
      </dsp:txBody>
      <dsp:txXfrm>
        <a:off x="5939730" y="4282050"/>
        <a:ext cx="2092107" cy="1181908"/>
      </dsp:txXfrm>
    </dsp:sp>
    <dsp:sp modelId="{3CA38403-53B2-45C3-91A2-A517522A339B}">
      <dsp:nvSpPr>
        <dsp:cNvPr id="0" name=""/>
        <dsp:cNvSpPr/>
      </dsp:nvSpPr>
      <dsp:spPr>
        <a:xfrm>
          <a:off x="2408670" y="4037229"/>
          <a:ext cx="1671470" cy="1671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Drugi...</a:t>
          </a:r>
          <a:endParaRPr lang="sr-Latn-RS" sz="1400" kern="1200" dirty="0"/>
        </a:p>
      </dsp:txBody>
      <dsp:txXfrm>
        <a:off x="2653451" y="4282010"/>
        <a:ext cx="1181908" cy="1181908"/>
      </dsp:txXfrm>
    </dsp:sp>
    <dsp:sp modelId="{C072D0DE-61F7-4027-B3FC-B90ABFF939BE}">
      <dsp:nvSpPr>
        <dsp:cNvPr id="0" name=""/>
        <dsp:cNvSpPr/>
      </dsp:nvSpPr>
      <dsp:spPr>
        <a:xfrm>
          <a:off x="127581" y="1342138"/>
          <a:ext cx="3030527" cy="1671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b="1" kern="1200" dirty="0" smtClean="0"/>
            <a:t>Gradski Zavod za javno zdravlje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b="1" kern="1200" dirty="0" smtClean="0">
              <a:latin typeface="Calibri" pitchFamily="34" charset="0"/>
            </a:rPr>
            <a:t>Projekat: </a:t>
          </a:r>
          <a:r>
            <a:rPr lang="sr-Latn-CS" sz="900" kern="1200" dirty="0" smtClean="0">
              <a:latin typeface="Calibri" pitchFamily="34" charset="0"/>
            </a:rPr>
            <a:t>„Podrška ranom razvoju i socijalnoj inkluziji dece kroz jačanje kapaciteta polivalentne patronažne službe i obezbeđenje kontinuiteta zdravstvene zaštite porodice“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kern="1200" dirty="0" smtClean="0">
              <a:latin typeface="Calibri" pitchFamily="34" charset="0"/>
            </a:rPr>
            <a:t>(2014-2016)</a:t>
          </a:r>
          <a:endParaRPr lang="sr-Latn-RS" sz="900" kern="1200" dirty="0"/>
        </a:p>
      </dsp:txBody>
      <dsp:txXfrm>
        <a:off x="571391" y="1586919"/>
        <a:ext cx="2142907" cy="118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F20A-3B8A-4000-B39B-DBF107CE02F8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8C33D-EE52-42AF-ADC4-6BD9D61B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4E6E7-AC21-42D7-98D3-7E862EFEAA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E638-ED19-4BF0-BA1F-2964A2464449}" type="datetimeFigureOut">
              <a:rPr lang="en-US" smtClean="0"/>
              <a:t>29-Oct-16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AD3F-42B5-4784-8DF0-79330A56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18645422" TargetMode="External"/><Relationship Id="rId3" Type="http://schemas.openxmlformats.org/officeDocument/2006/relationships/hyperlink" Target="https://www.ncbi.nlm.nih.gov/pubmed/?term=Pickles%20A%5bAuthor%5d&amp;cauthor=true&amp;cauthor_uid=18645422" TargetMode="External"/><Relationship Id="rId7" Type="http://schemas.openxmlformats.org/officeDocument/2006/relationships/hyperlink" Target="https://www.ncbi.nlm.nih.gov/pubmed/?term=Baird%20G%5bAuthor%5d&amp;cauthor=true&amp;cauthor_uid=18645422" TargetMode="External"/><Relationship Id="rId2" Type="http://schemas.openxmlformats.org/officeDocument/2006/relationships/hyperlink" Target="https://www.ncbi.nlm.nih.gov/pubmed/?term=Simonoff%20E%5bAuthor%5d&amp;cauthor=true&amp;cauthor_uid=186454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Loucas%20T%5bAuthor%5d&amp;cauthor=true&amp;cauthor_uid=18645422" TargetMode="External"/><Relationship Id="rId5" Type="http://schemas.openxmlformats.org/officeDocument/2006/relationships/hyperlink" Target="https://www.ncbi.nlm.nih.gov/pubmed/?term=Chandler%20S%5bAuthor%5d&amp;cauthor=true&amp;cauthor_uid=18645422" TargetMode="External"/><Relationship Id="rId4" Type="http://schemas.openxmlformats.org/officeDocument/2006/relationships/hyperlink" Target="https://www.ncbi.nlm.nih.gov/pubmed/?term=Charman%20T%5bAuthor%5d&amp;cauthor=true&amp;cauthor_uid=1864542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scindeks.ceon.rs/Related.aspx?artaun=188925" TargetMode="External"/><Relationship Id="rId13" Type="http://schemas.openxmlformats.org/officeDocument/2006/relationships/hyperlink" Target="http://scindeks.ceon.rs/Related.aspx?artaun=108051" TargetMode="External"/><Relationship Id="rId3" Type="http://schemas.openxmlformats.org/officeDocument/2006/relationships/hyperlink" Target="http://scindeks.ceon.rs/Related.aspx?artaun=104127" TargetMode="External"/><Relationship Id="rId7" Type="http://schemas.openxmlformats.org/officeDocument/2006/relationships/hyperlink" Target="http://scindeks.ceon.rs/Related.aspx?artaun=188924" TargetMode="External"/><Relationship Id="rId12" Type="http://schemas.openxmlformats.org/officeDocument/2006/relationships/hyperlink" Target="http://scindeks.ceon.rs/Related.aspx?artaun=188928" TargetMode="External"/><Relationship Id="rId2" Type="http://schemas.openxmlformats.org/officeDocument/2006/relationships/hyperlink" Target="http://scindeks.ceon.rs/Related.aspx?artaun=188922" TargetMode="Externa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indeks.ceon.rs/Related.aspx?artaun=121736" TargetMode="External"/><Relationship Id="rId11" Type="http://schemas.openxmlformats.org/officeDocument/2006/relationships/hyperlink" Target="http://scindeks.ceon.rs/Related.aspx?artaun=188927" TargetMode="External"/><Relationship Id="rId5" Type="http://schemas.openxmlformats.org/officeDocument/2006/relationships/hyperlink" Target="http://scindeks.ceon.rs/Related.aspx?artaun=188923" TargetMode="External"/><Relationship Id="rId15" Type="http://schemas.openxmlformats.org/officeDocument/2006/relationships/image" Target="../media/image20.png"/><Relationship Id="rId10" Type="http://schemas.openxmlformats.org/officeDocument/2006/relationships/hyperlink" Target="http://scindeks.ceon.rs/Related.aspx?artaun=146884" TargetMode="External"/><Relationship Id="rId4" Type="http://schemas.openxmlformats.org/officeDocument/2006/relationships/hyperlink" Target="http://scindeks.ceon.rs/Related.aspx?artaun=117396" TargetMode="External"/><Relationship Id="rId9" Type="http://schemas.openxmlformats.org/officeDocument/2006/relationships/hyperlink" Target="http://scindeks.ceon.rs/Related.aspx?artaun=188926" TargetMode="External"/><Relationship Id="rId1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311062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Psihijatrijski komorbiditet kod dece i mladih sa ASD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r>
              <a:rPr lang="sr-Latn-CS" sz="2000" dirty="0" smtClean="0"/>
              <a:t>Nenad Rudić</a:t>
            </a:r>
          </a:p>
          <a:p>
            <a:r>
              <a:rPr lang="sr-Latn-CS" sz="2000" dirty="0" smtClean="0"/>
              <a:t>Institut za mentalno zdravlje</a:t>
            </a:r>
          </a:p>
          <a:p>
            <a:r>
              <a:rPr lang="sr-Latn-CS" sz="2000" dirty="0" smtClean="0"/>
              <a:t>Beograd</a:t>
            </a:r>
          </a:p>
          <a:p>
            <a:endParaRPr lang="sr-Latn-CS" sz="2000" dirty="0"/>
          </a:p>
          <a:p>
            <a:endParaRPr lang="sr-Latn-CS" sz="2000" dirty="0" smtClean="0"/>
          </a:p>
          <a:p>
            <a:r>
              <a:rPr lang="sr-Latn-CS" sz="2000" dirty="0" smtClean="0"/>
              <a:t>29.10.2016.g.</a:t>
            </a:r>
          </a:p>
          <a:p>
            <a:endParaRPr lang="sr-Latn-CS" sz="20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001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9075"/>
            <a:ext cx="16097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31800" y="3683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CS" altLang="en-US" sz="1800">
              <a:latin typeface="Arial" charset="0"/>
              <a:cs typeface="Arial" charset="0"/>
            </a:endParaRPr>
          </a:p>
        </p:txBody>
      </p:sp>
      <p:pic>
        <p:nvPicPr>
          <p:cNvPr id="3075" name="Picture 3" descr="ursa-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2999"/>
            <a:ext cx="50292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368300"/>
            <a:ext cx="7013462" cy="78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CS" altLang="en-US" sz="1800" dirty="0">
                <a:latin typeface="Arial" charset="0"/>
                <a:cs typeface="Arial" charset="0"/>
              </a:rPr>
              <a:t> </a:t>
            </a:r>
            <a:r>
              <a:rPr lang="sr-Latn-CS" altLang="en-US" sz="2800" dirty="0" smtClean="0">
                <a:latin typeface="+mn-lt"/>
                <a:cs typeface="Times New Roman" pitchFamily="18" charset="0"/>
              </a:rPr>
              <a:t>Dijagnostički kriterijumi i granice poremećaja</a:t>
            </a:r>
            <a:endParaRPr lang="sr-Latn-CS" alt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endParaRPr lang="sr-Latn-CS" altLang="en-US" sz="2800" dirty="0" smtClean="0">
              <a:latin typeface="+mn-lt"/>
            </a:endParaRPr>
          </a:p>
          <a:p>
            <a:endParaRPr lang="sr-Latn-CS" altLang="en-US" sz="2800" dirty="0">
              <a:latin typeface="+mn-lt"/>
            </a:endParaRPr>
          </a:p>
          <a:p>
            <a:endParaRPr lang="sr-Latn-CS" altLang="en-US" sz="2800" dirty="0" smtClean="0">
              <a:latin typeface="+mn-lt"/>
            </a:endParaRPr>
          </a:p>
          <a:p>
            <a:endParaRPr lang="sr-Latn-CS" altLang="en-US" sz="2800" dirty="0">
              <a:latin typeface="+mn-lt"/>
            </a:endParaRPr>
          </a:p>
          <a:p>
            <a:endParaRPr lang="sr-Latn-CS" altLang="en-US" sz="2800" dirty="0" smtClean="0">
              <a:latin typeface="+mn-lt"/>
            </a:endParaRPr>
          </a:p>
          <a:p>
            <a:endParaRPr lang="sr-Latn-CS" altLang="en-US" sz="2800" dirty="0">
              <a:latin typeface="+mn-lt"/>
            </a:endParaRPr>
          </a:p>
          <a:p>
            <a:endParaRPr lang="sr-Latn-CS" altLang="en-US" sz="2800" dirty="0" smtClean="0">
              <a:latin typeface="+mn-lt"/>
            </a:endParaRPr>
          </a:p>
          <a:p>
            <a:endParaRPr lang="sr-Latn-CS" altLang="en-US" sz="2800" dirty="0">
              <a:latin typeface="+mn-lt"/>
            </a:endParaRPr>
          </a:p>
          <a:p>
            <a:endParaRPr lang="sr-Latn-CS" altLang="en-US" sz="2800" dirty="0" smtClean="0">
              <a:latin typeface="+mn-lt"/>
            </a:endParaRPr>
          </a:p>
          <a:p>
            <a:endParaRPr lang="sr-Latn-CS" altLang="en-US" sz="2800" dirty="0">
              <a:latin typeface="+mn-lt"/>
            </a:endParaRPr>
          </a:p>
          <a:p>
            <a:endParaRPr lang="sr-Latn-CS" altLang="en-US" sz="2800" dirty="0" smtClean="0">
              <a:latin typeface="+mn-lt"/>
            </a:endParaRPr>
          </a:p>
          <a:p>
            <a:r>
              <a:rPr lang="sr-Latn-CS" altLang="en-US" sz="2800" dirty="0" smtClean="0">
                <a:latin typeface="+mn-lt"/>
              </a:rPr>
              <a:t>Velika </a:t>
            </a:r>
            <a:r>
              <a:rPr lang="sr-Latn-CS" altLang="en-US" sz="2800" dirty="0">
                <a:latin typeface="+mn-lt"/>
              </a:rPr>
              <a:t>raznolikost kliničke prezentacije </a:t>
            </a:r>
            <a:r>
              <a:rPr lang="sr-Latn-CS" altLang="en-US" sz="2800" dirty="0" smtClean="0">
                <a:latin typeface="+mn-lt"/>
              </a:rPr>
              <a:t>(primarni i </a:t>
            </a:r>
            <a:r>
              <a:rPr lang="sr-Latn-CS" altLang="en-US" sz="2800" dirty="0">
                <a:latin typeface="+mn-lt"/>
              </a:rPr>
              <a:t>pridruženi simptomi) i razvojnih </a:t>
            </a:r>
            <a:r>
              <a:rPr lang="sr-Latn-CS" altLang="en-US" sz="2800" dirty="0" smtClean="0">
                <a:latin typeface="+mn-lt"/>
              </a:rPr>
              <a:t>obeležja</a:t>
            </a:r>
            <a:endParaRPr lang="sr-Latn-CS" alt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</a:pPr>
            <a:endParaRPr lang="sr-Latn-CS" alt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142999"/>
            <a:ext cx="4495800" cy="41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ud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260396"/>
            <a:ext cx="7162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313402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400" dirty="0" smtClean="0">
                <a:cs typeface="Times New Roman" pitchFamily="18" charset="0"/>
              </a:rPr>
              <a:t>Dodatne veštine i metode procene</a:t>
            </a:r>
          </a:p>
          <a:p>
            <a:r>
              <a:rPr lang="sr-Latn-CS" altLang="en-US" sz="2400" dirty="0" smtClean="0">
                <a:cs typeface="Times New Roman" pitchFamily="18" charset="0"/>
              </a:rPr>
              <a:t>(Primena standardizovanih procedura i instrumenata procene)</a:t>
            </a:r>
            <a:endParaRPr lang="it-CH" alt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9714" y="533400"/>
            <a:ext cx="7097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2800" dirty="0" smtClean="0">
                <a:cs typeface="Times New Roman" pitchFamily="18" charset="0"/>
              </a:rPr>
              <a:t>Uzrast postavljanja dijagnoze – sve niži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771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Iskustva roditelja u svim sredinama govore o teškoćama i „dugom putovanju“ do </a:t>
            </a:r>
            <a:r>
              <a:rPr lang="sr-Latn-CS" sz="2400" dirty="0" smtClean="0"/>
              <a:t>dijagnoze</a:t>
            </a:r>
          </a:p>
          <a:p>
            <a:endParaRPr lang="sr-Latn-CS" sz="2400" dirty="0"/>
          </a:p>
          <a:p>
            <a:pPr>
              <a:lnSpc>
                <a:spcPct val="90000"/>
              </a:lnSpc>
            </a:pPr>
            <a:r>
              <a:rPr lang="sr-Latn-CS" sz="2400" b="1" dirty="0"/>
              <a:t>Od uočavanja prvih teškoća do postavljanja prave dijagnoze </a:t>
            </a:r>
          </a:p>
          <a:p>
            <a:pPr>
              <a:lnSpc>
                <a:spcPct val="90000"/>
              </a:lnSpc>
            </a:pPr>
            <a:endParaRPr lang="sr-Latn-C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Latn-CS" sz="2400" dirty="0">
                <a:cs typeface="Times New Roman" pitchFamily="18" charset="0"/>
              </a:rPr>
              <a:t>Prosečno vreme postavljanja dijagnoze je 6 godina. </a:t>
            </a:r>
            <a:r>
              <a:rPr lang="en-US" sz="2400" dirty="0" err="1">
                <a:cs typeface="Times New Roman" pitchFamily="18" charset="0"/>
              </a:rPr>
              <a:t>Dijagno</a:t>
            </a:r>
            <a:r>
              <a:rPr lang="sr-Latn-CS" sz="2400" dirty="0">
                <a:cs typeface="Times New Roman" pitchFamily="18" charset="0"/>
              </a:rPr>
              <a:t>za autizma se često postavlja tokom 2-3 godine, nakon što su uočeni prvi simptomi.</a:t>
            </a:r>
          </a:p>
          <a:p>
            <a:pPr>
              <a:lnSpc>
                <a:spcPct val="90000"/>
              </a:lnSpc>
            </a:pPr>
            <a:r>
              <a:rPr lang="sr-Latn-CS" sz="2400" dirty="0">
                <a:cs typeface="Times New Roman" pitchFamily="18" charset="0"/>
              </a:rPr>
              <a:t>Među glavne razloge kod stručnjaka spadaju otpori prema “označavanju” i postavljanju pogrešne dijagnoze.</a:t>
            </a:r>
          </a:p>
          <a:p>
            <a:pPr>
              <a:lnSpc>
                <a:spcPct val="90000"/>
              </a:lnSpc>
            </a:pPr>
            <a:r>
              <a:rPr lang="sr-Latn-CS" sz="2400" dirty="0">
                <a:cs typeface="Times New Roman" pitchFamily="18" charset="0"/>
              </a:rPr>
              <a:t>                                                   American Academy of Neurology, 2000</a:t>
            </a:r>
          </a:p>
          <a:p>
            <a:pPr>
              <a:lnSpc>
                <a:spcPct val="90000"/>
              </a:lnSpc>
            </a:pPr>
            <a:endParaRPr lang="sr-Latn-C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sr-Latn-CS" sz="2400" dirty="0"/>
          </a:p>
          <a:p>
            <a:pPr>
              <a:lnSpc>
                <a:spcPct val="90000"/>
              </a:lnSpc>
            </a:pPr>
            <a:endParaRPr lang="sr-Latn-CS" sz="2400" dirty="0"/>
          </a:p>
          <a:p>
            <a:pPr>
              <a:lnSpc>
                <a:spcPct val="90000"/>
              </a:lnSpc>
            </a:pPr>
            <a:r>
              <a:rPr lang="sr-Latn-CS" sz="2400" dirty="0"/>
              <a:t>Studija Centara za kontrolu bolesti (2006) . Prosečan uzrast početka dijagnostičke procene dece pod sumnjom na autizam je 4 godine, prosečno vreme postavljanja dijagnoze je 5 godina i 1 </a:t>
            </a:r>
            <a:r>
              <a:rPr lang="sr-Latn-CS" sz="2400" dirty="0" smtClean="0"/>
              <a:t>mesec.</a:t>
            </a:r>
            <a:endParaRPr lang="sr-Latn-CS" sz="2400" dirty="0"/>
          </a:p>
          <a:p>
            <a:pPr>
              <a:lnSpc>
                <a:spcPct val="90000"/>
              </a:lnSpc>
            </a:pPr>
            <a:r>
              <a:rPr lang="sr-Latn-CS" sz="2400" dirty="0">
                <a:cs typeface="Times New Roman" pitchFamily="18" charset="0"/>
              </a:rPr>
              <a:t>                                                                                            CDC, USA, 2006</a:t>
            </a:r>
          </a:p>
          <a:p>
            <a:pPr>
              <a:lnSpc>
                <a:spcPct val="90000"/>
              </a:lnSpc>
            </a:pPr>
            <a:endParaRPr lang="sr-Latn-CS" sz="2400" dirty="0">
              <a:cs typeface="Times New Roman" pitchFamily="18" charset="0"/>
            </a:endParaRPr>
          </a:p>
          <a:p>
            <a:endParaRPr lang="sr-Latn-CS" sz="2400" dirty="0"/>
          </a:p>
          <a:p>
            <a:endParaRPr lang="sr-Latn-RS" dirty="0"/>
          </a:p>
          <a:p>
            <a:endParaRPr lang="sr-Latn-C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84582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CS" sz="2800" dirty="0"/>
              <a:t>SAD, 2014</a:t>
            </a:r>
          </a:p>
          <a:p>
            <a:endParaRPr lang="sr-Latn-CS" sz="2800" dirty="0"/>
          </a:p>
          <a:p>
            <a:r>
              <a:rPr lang="sr-Latn-CS" sz="2800" dirty="0"/>
              <a:t>Dijagnoza ASP se postavlja na ranijem uzrastu</a:t>
            </a:r>
          </a:p>
          <a:p>
            <a:endParaRPr lang="sr-Latn-CS" sz="2800" dirty="0"/>
          </a:p>
          <a:p>
            <a:r>
              <a:rPr lang="sr-Latn-CS" sz="2800" dirty="0"/>
              <a:t>Deca rođena nakon 2006 godine (publikovanje AAP smernica) – dijagnoza se postavlja oko 35 meseci ranije, nego kod dece rođene u periodu pre toga</a:t>
            </a:r>
          </a:p>
          <a:p>
            <a:endParaRPr lang="sr-Latn-CS" sz="2800" dirty="0"/>
          </a:p>
          <a:p>
            <a:endParaRPr lang="sr-Latn-CS" sz="2800" dirty="0"/>
          </a:p>
          <a:p>
            <a:r>
              <a:rPr lang="sr-Latn-CS" sz="2800" dirty="0"/>
              <a:t>Uvodjenje smernica, primena univerzalnog skrininga, sistem ranih intervencija i veći nivo znanja kod roditelja i stručnjaka doveo do ranijeg otkrivanja i postavljanja dijagnoze  </a:t>
            </a:r>
            <a:r>
              <a:rPr lang="en-US" sz="2800" dirty="0"/>
              <a:t>(Fountain et al. 2011; Hertz-</a:t>
            </a:r>
            <a:r>
              <a:rPr lang="en-US" sz="2800" dirty="0" err="1"/>
              <a:t>Picciotto</a:t>
            </a:r>
            <a:r>
              <a:rPr lang="en-US" sz="2800" dirty="0"/>
              <a:t> and </a:t>
            </a:r>
            <a:r>
              <a:rPr lang="en-US" sz="2800" dirty="0" err="1"/>
              <a:t>Delwiche</a:t>
            </a:r>
            <a:r>
              <a:rPr lang="sr-Latn-CS" sz="2800" dirty="0"/>
              <a:t> </a:t>
            </a:r>
            <a:r>
              <a:rPr lang="en-US" sz="2800" dirty="0"/>
              <a:t>2009).</a:t>
            </a:r>
            <a:endParaRPr lang="sr-Latn-C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8392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Velika Britanija, 2016</a:t>
            </a:r>
          </a:p>
          <a:p>
            <a:r>
              <a:rPr lang="sr-Latn-CS" sz="2800" dirty="0"/>
              <a:t>Uzrast postavlja dijagnoze se nije smanjio. Srednja vrednost uzrasta </a:t>
            </a:r>
            <a:r>
              <a:rPr lang="sr-Latn-CS" sz="2800" dirty="0" smtClean="0"/>
              <a:t>postavljanja </a:t>
            </a:r>
            <a:r>
              <a:rPr lang="sr-Latn-CS" sz="2800" dirty="0"/>
              <a:t>dijagnoze je 55 </a:t>
            </a:r>
            <a:r>
              <a:rPr lang="sr-Latn-CS" sz="2800" dirty="0" smtClean="0"/>
              <a:t>meseci.</a:t>
            </a:r>
          </a:p>
          <a:p>
            <a:endParaRPr lang="sr-Latn-CS" sz="2800" dirty="0"/>
          </a:p>
          <a:p>
            <a:r>
              <a:rPr lang="sr-Latn-CS" sz="2800" dirty="0" smtClean="0"/>
              <a:t>Različiti oblici ASP se dijagnostikuju na različitim uzrastima </a:t>
            </a:r>
          </a:p>
          <a:p>
            <a:r>
              <a:rPr lang="sr-Latn-CS" sz="2800" dirty="0" smtClean="0"/>
              <a:t>Autizam – 44.9 meseci</a:t>
            </a:r>
          </a:p>
          <a:p>
            <a:r>
              <a:rPr lang="sr-Latn-CS" sz="2800" dirty="0" smtClean="0"/>
              <a:t>Nespecifikovani pervazivni razvojni poremećaj – 75.5 meseci</a:t>
            </a:r>
          </a:p>
          <a:p>
            <a:r>
              <a:rPr lang="sr-Latn-CS" sz="2800" dirty="0" smtClean="0"/>
              <a:t>Aspergerov sindrom – 115.9 meseci</a:t>
            </a:r>
            <a:endParaRPr lang="it-CH" sz="2800" dirty="0"/>
          </a:p>
          <a:p>
            <a:endParaRPr lang="sr-Latn-CS" sz="2800" dirty="0" smtClean="0"/>
          </a:p>
          <a:p>
            <a:r>
              <a:rPr lang="sr-Latn-CS" sz="2800" dirty="0" smtClean="0"/>
              <a:t>Srednja vrednost perioda postavljanja dijagnoze nakon uočavanja prisutnosti teškoća od strane roditelja je 3,6 godina</a:t>
            </a:r>
            <a:r>
              <a:rPr lang="en-US" sz="2800" dirty="0" smtClean="0"/>
              <a:t> </a:t>
            </a:r>
            <a:r>
              <a:rPr lang="en-US" sz="2800" dirty="0"/>
              <a:t>(Crane et al., 2015</a:t>
            </a:r>
            <a:r>
              <a:rPr lang="en-US" sz="2800" dirty="0" smtClean="0"/>
              <a:t>)</a:t>
            </a:r>
            <a:endParaRPr lang="it-CH" sz="2800" dirty="0"/>
          </a:p>
          <a:p>
            <a:endParaRPr lang="en-U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" y="199140"/>
            <a:ext cx="8610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Faktori od uticaja na postavljanje dijagnoze:</a:t>
            </a:r>
          </a:p>
          <a:p>
            <a:endParaRPr lang="sr-Latn-CS" sz="2400" dirty="0"/>
          </a:p>
          <a:p>
            <a:r>
              <a:rPr lang="sr-Latn-CS" sz="2400" b="1" dirty="0" smtClean="0"/>
              <a:t>Službe</a:t>
            </a:r>
            <a:r>
              <a:rPr lang="sr-Latn-CS" sz="2400" dirty="0" smtClean="0"/>
              <a:t> - nedostatak univerzalnog skrininga – kasnije vreme uočavanja teškoća </a:t>
            </a:r>
          </a:p>
          <a:p>
            <a:r>
              <a:rPr lang="sr-Latn-CS" sz="2400" dirty="0"/>
              <a:t>Veći nivo poznavanja razvoja i aktivno traganje za odstupanjima – značajno povećavaju verovatnoću rane dijagnoze</a:t>
            </a:r>
          </a:p>
          <a:p>
            <a:r>
              <a:rPr lang="sr-Latn-CS" sz="2400" dirty="0" smtClean="0"/>
              <a:t>Postojanje </a:t>
            </a:r>
            <a:r>
              <a:rPr lang="sr-Latn-CS" sz="2400" dirty="0"/>
              <a:t>službi ranih intervencija povezano sa ranijim postavljanjem dijagnoze</a:t>
            </a:r>
          </a:p>
          <a:p>
            <a:endParaRPr lang="sr-Latn-CS" sz="2400" dirty="0"/>
          </a:p>
          <a:p>
            <a:r>
              <a:rPr lang="sr-Latn-CS" sz="2400" b="1" dirty="0" smtClean="0"/>
              <a:t>Roditelji</a:t>
            </a:r>
            <a:r>
              <a:rPr lang="sr-Latn-CS" sz="2400" dirty="0" smtClean="0"/>
              <a:t> – preterano oslanjanje na roditelje u uočavanju teškoća - 75% roditelja dece koja su imala pozitivne rezultate skrininga na ASP nisu uočili teškoće</a:t>
            </a:r>
          </a:p>
          <a:p>
            <a:r>
              <a:rPr lang="sr-Latn-CS" sz="2400" dirty="0" smtClean="0"/>
              <a:t>Redosled rođenja, kasnije uočavanje kod prvog deteta</a:t>
            </a:r>
          </a:p>
          <a:p>
            <a:endParaRPr lang="sr-Latn-CS" sz="2400" dirty="0"/>
          </a:p>
          <a:p>
            <a:r>
              <a:rPr lang="sr-Latn-CS" sz="2400" b="1" dirty="0" smtClean="0"/>
              <a:t>Prezentacija teškoća </a:t>
            </a:r>
            <a:r>
              <a:rPr lang="sr-Latn-CS" sz="2400" dirty="0" smtClean="0"/>
              <a:t>– blaži oblici se prepoznaju kasnije</a:t>
            </a:r>
            <a:endParaRPr lang="sr-Latn-CS" sz="2400" dirty="0"/>
          </a:p>
          <a:p>
            <a:endParaRPr lang="sr-Latn-C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Latn-CS" altLang="en-US" dirty="0" smtClean="0">
                <a:solidFill>
                  <a:srgbClr val="0033CC"/>
                </a:solidFill>
                <a:latin typeface="Arial Black" pitchFamily="34" charset="0"/>
              </a:rPr>
              <a:t>  </a:t>
            </a:r>
            <a:r>
              <a:rPr lang="sr-Latn-CS" altLang="en-US" sz="3100" dirty="0" smtClean="0">
                <a:latin typeface="+mn-lt"/>
              </a:rPr>
              <a:t>ASD i </a:t>
            </a:r>
            <a:r>
              <a:rPr lang="sr-Latn-CS" altLang="en-US" sz="31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Komorbiditet</a:t>
            </a:r>
            <a:r>
              <a:rPr lang="sr-Latn-C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sr-Latn-C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4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800" dirty="0" smtClean="0">
                <a:cs typeface="Times New Roman" pitchFamily="18" charset="0"/>
              </a:rPr>
              <a:t>Pridružene psihopatološke i/ili značajne telesne disfunkcije -simptomi i poremećaji</a:t>
            </a:r>
          </a:p>
          <a:p>
            <a:pPr marL="0" indent="0" eaLnBrk="1" hangingPunct="1">
              <a:spcAft>
                <a:spcPct val="4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sr-Latn-CS" altLang="en-US" sz="2800" dirty="0" smtClean="0">
              <a:cs typeface="Times New Roman" pitchFamily="18" charset="0"/>
            </a:endParaRPr>
          </a:p>
          <a:p>
            <a:pPr marL="0" indent="0" eaLnBrk="1" hangingPunct="1">
              <a:spcAft>
                <a:spcPct val="4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800" dirty="0" smtClean="0">
                <a:cs typeface="Times New Roman" pitchFamily="18" charset="0"/>
              </a:rPr>
              <a:t>Prisutnost komorbiditeta često povezanа sa većom težinom poremećaja, slabijim odgovorom na terapiju i slabijom prognozom</a:t>
            </a:r>
          </a:p>
          <a:p>
            <a:pPr marL="0" indent="0" eaLnBrk="1" hangingPunct="1">
              <a:spcAft>
                <a:spcPct val="4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en-GB" altLang="en-US" sz="2800" dirty="0" smtClean="0"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sr-Latn-C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519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82296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altLang="en-US" sz="2400" dirty="0"/>
              <a:t> </a:t>
            </a:r>
            <a:r>
              <a:rPr lang="sr-Latn-CS" altLang="en-US" sz="2400" dirty="0" smtClean="0"/>
              <a:t>  </a:t>
            </a:r>
            <a:r>
              <a:rPr lang="sr-Cyrl-BA" altLang="en-US" sz="2800" dirty="0" smtClean="0">
                <a:cs typeface="Times New Roman" pitchFamily="18" charset="0"/>
              </a:rPr>
              <a:t>Kada postoji autizam </a:t>
            </a:r>
            <a:r>
              <a:rPr lang="sr-Latn-CS" altLang="en-US" sz="2800" dirty="0" smtClean="0">
                <a:cs typeface="Times New Roman" pitchFamily="18" charset="0"/>
              </a:rPr>
              <a:t>v</a:t>
            </a:r>
            <a:r>
              <a:rPr lang="en-US" altLang="en-US" sz="2800" dirty="0" err="1" smtClean="0">
                <a:cs typeface="Times New Roman" pitchFamily="18" charset="0"/>
              </a:rPr>
              <a:t>eća</a:t>
            </a:r>
            <a:r>
              <a:rPr lang="en-US" altLang="en-US" sz="2800" dirty="0" smtClean="0">
                <a:cs typeface="Times New Roman" pitchFamily="18" charset="0"/>
              </a:rPr>
              <a:t> je </a:t>
            </a:r>
            <a:r>
              <a:rPr lang="en-US" altLang="en-US" sz="2800" dirty="0" err="1" smtClean="0">
                <a:cs typeface="Times New Roman" pitchFamily="18" charset="0"/>
              </a:rPr>
              <a:t>verovatnoća</a:t>
            </a:r>
            <a:r>
              <a:rPr lang="en-US" altLang="en-US" sz="2800" dirty="0" smtClean="0">
                <a:cs typeface="Times New Roman" pitchFamily="18" charset="0"/>
              </a:rPr>
              <a:t> da </a:t>
            </a:r>
            <a:r>
              <a:rPr lang="en-US" altLang="en-US" sz="2800" dirty="0" err="1" smtClean="0">
                <a:cs typeface="Times New Roman" pitchFamily="18" charset="0"/>
              </a:rPr>
              <a:t>će</a:t>
            </a:r>
            <a:r>
              <a:rPr lang="sr-Cyrl-BA" altLang="en-US" sz="2800" dirty="0" smtClean="0">
                <a:cs typeface="Times New Roman" pitchFamily="18" charset="0"/>
              </a:rPr>
              <a:t> biti</a:t>
            </a:r>
            <a:endParaRPr lang="sr-Latn-C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altLang="en-US" sz="2800" dirty="0">
                <a:cs typeface="Times New Roman" pitchFamily="18" charset="0"/>
              </a:rPr>
              <a:t> </a:t>
            </a:r>
            <a:r>
              <a:rPr lang="sr-Latn-CS" altLang="en-US" sz="2800" dirty="0" smtClean="0">
                <a:cs typeface="Times New Roman" pitchFamily="18" charset="0"/>
              </a:rPr>
              <a:t>  </a:t>
            </a:r>
            <a:r>
              <a:rPr lang="sr-Cyrl-BA" altLang="en-US" sz="2800" dirty="0" smtClean="0">
                <a:cs typeface="Times New Roman" pitchFamily="18" charset="0"/>
              </a:rPr>
              <a:t>prisutni</a:t>
            </a:r>
            <a:r>
              <a:rPr lang="sr-Latn-CS" altLang="en-US" sz="2800" dirty="0" smtClean="0">
                <a:cs typeface="Times New Roman" pitchFamily="18" charset="0"/>
              </a:rPr>
              <a:t> i drugi problemi</a:t>
            </a:r>
            <a:r>
              <a:rPr lang="sr-Cyrl-BA" altLang="en-US" sz="2800" dirty="0" smtClean="0"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sr-Latn-RS" altLang="en-US" sz="2800" dirty="0" smtClean="0"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cs typeface="Times New Roman" pitchFamily="18" charset="0"/>
              </a:rPr>
              <a:t>Intelektualna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cs typeface="Times New Roman" pitchFamily="18" charset="0"/>
              </a:rPr>
              <a:t>oštećenja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sr-Latn-RS" altLang="en-US" sz="2800" dirty="0" smtClean="0"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cs typeface="Times New Roman" pitchFamily="18" charset="0"/>
              </a:rPr>
              <a:t>Epilepsij</a:t>
            </a:r>
            <a:r>
              <a:rPr lang="sr-Cyrl-BA" altLang="en-US" sz="2800" dirty="0" smtClean="0">
                <a:cs typeface="Times New Roman" pitchFamily="18" charset="0"/>
              </a:rPr>
              <a:t>а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sr-Latn-RS" altLang="en-US" sz="2800" dirty="0" smtClean="0">
                <a:cs typeface="Times New Roman" pitchFamily="18" charset="0"/>
              </a:rPr>
              <a:t>    I</a:t>
            </a:r>
            <a:r>
              <a:rPr lang="en-US" altLang="en-US" sz="2800" dirty="0" err="1" smtClean="0">
                <a:cs typeface="Times New Roman" pitchFamily="18" charset="0"/>
              </a:rPr>
              <a:t>munološk</a:t>
            </a:r>
            <a:r>
              <a:rPr lang="sr-Latn-RS" altLang="en-US" sz="2800" dirty="0" smtClean="0">
                <a:cs typeface="Times New Roman" pitchFamily="18" charset="0"/>
              </a:rPr>
              <a:t>i problemi</a:t>
            </a:r>
            <a:r>
              <a:rPr lang="sr-Latn-CS" altLang="en-US" sz="2800" dirty="0" smtClean="0">
                <a:cs typeface="Times New Roman" pitchFamily="18" charset="0"/>
              </a:rPr>
              <a:t> </a:t>
            </a: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sr-Latn-RS" altLang="en-US" sz="2800" dirty="0" smtClean="0">
                <a:cs typeface="Times New Roman" pitchFamily="18" charset="0"/>
              </a:rPr>
              <a:t>    G</a:t>
            </a:r>
            <a:r>
              <a:rPr lang="sr-Latn-CS" altLang="en-US" sz="2800" dirty="0" smtClean="0">
                <a:cs typeface="Times New Roman" pitchFamily="18" charset="0"/>
              </a:rPr>
              <a:t>astrointestinalni problemi </a:t>
            </a: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sr-Latn-RS" altLang="en-US" sz="2800" dirty="0" smtClean="0"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cs typeface="Times New Roman" pitchFamily="18" charset="0"/>
              </a:rPr>
              <a:t>Poremećaj</a:t>
            </a:r>
            <a:r>
              <a:rPr lang="sr-Cyrl-BA" altLang="en-US" sz="2800" dirty="0" smtClean="0">
                <a:cs typeface="Times New Roman" pitchFamily="18" charset="0"/>
              </a:rPr>
              <a:t>i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cs typeface="Times New Roman" pitchFamily="18" charset="0"/>
              </a:rPr>
              <a:t>spavanja</a:t>
            </a:r>
            <a:r>
              <a:rPr lang="sr-Cyrl-BA" altLang="en-US" sz="2800" dirty="0" smtClean="0">
                <a:cs typeface="Times New Roman" pitchFamily="18" charset="0"/>
              </a:rPr>
              <a:t> </a:t>
            </a: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RS" altLang="en-US" sz="2800" dirty="0" smtClean="0"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cs typeface="Times New Roman" pitchFamily="18" charset="0"/>
              </a:rPr>
              <a:t>Genetski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r>
              <a:rPr lang="sr-Latn-CS" altLang="en-US" sz="2800" dirty="0" smtClean="0">
                <a:cs typeface="Times New Roman" pitchFamily="18" charset="0"/>
              </a:rPr>
              <a:t>poremećaji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endParaRPr lang="sr-Latn-C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altLang="en-US" sz="2800" dirty="0">
                <a:cs typeface="Times New Roman" pitchFamily="18" charset="0"/>
              </a:rPr>
              <a:t> </a:t>
            </a:r>
            <a:r>
              <a:rPr lang="sr-Latn-CS" altLang="en-US" sz="2800" dirty="0" smtClean="0">
                <a:cs typeface="Times New Roman" pitchFamily="18" charset="0"/>
              </a:rPr>
              <a:t>   Psihijatrijski poremećaji</a:t>
            </a: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Cyrl-BA" altLang="en-US" sz="2800" dirty="0" smtClean="0">
                <a:cs typeface="Times New Roman" pitchFamily="18" charset="0"/>
              </a:rPr>
              <a:t>	Ve</a:t>
            </a:r>
            <a:r>
              <a:rPr lang="sr-Latn-CS" altLang="en-US" sz="2800" dirty="0" smtClean="0">
                <a:cs typeface="Times New Roman" pitchFamily="18" charset="0"/>
              </a:rPr>
              <a:t>liki</a:t>
            </a:r>
            <a:r>
              <a:rPr lang="sr-Cyrl-BA" altLang="en-US" sz="2800" dirty="0" smtClean="0">
                <a:cs typeface="Times New Roman" pitchFamily="18" charset="0"/>
              </a:rPr>
              <a:t> je rizik da </a:t>
            </a:r>
            <a:r>
              <a:rPr lang="sr-Latn-CS" altLang="en-US" sz="2800" dirty="0" smtClean="0">
                <a:cs typeface="Times New Roman" pitchFamily="18" charset="0"/>
              </a:rPr>
              <a:t>pridruženi </a:t>
            </a:r>
            <a:r>
              <a:rPr lang="sr-Cyrl-BA" altLang="en-US" sz="2800" dirty="0" smtClean="0">
                <a:cs typeface="Times New Roman" pitchFamily="18" charset="0"/>
              </a:rPr>
              <a:t>zdravstveni problemi neće biti pravovremeno prepoznati i adekvatno tretirani</a:t>
            </a:r>
            <a:endParaRPr lang="en-US" altLang="en-US" sz="2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8382000" cy="5943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Aft>
                <a:spcPct val="8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800" b="1" dirty="0" smtClean="0">
                <a:cs typeface="Times New Roman" pitchFamily="18" charset="0"/>
              </a:rPr>
              <a:t>Intelektualna oštećenja</a:t>
            </a:r>
            <a:r>
              <a:rPr lang="sr-Cyrl-BA" altLang="en-US" sz="2800" dirty="0" smtClean="0"/>
              <a:t> </a:t>
            </a:r>
            <a:endParaRPr lang="sr-Latn-CS" altLang="en-US" sz="2800" dirty="0" smtClean="0"/>
          </a:p>
          <a:p>
            <a:pPr marL="0" indent="0" eaLnBrk="1" hangingPunct="1">
              <a:spcAft>
                <a:spcPct val="8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Cyrl-BA" altLang="en-US" sz="2800" dirty="0" smtClean="0"/>
              <a:t>Oko 2</a:t>
            </a:r>
            <a:r>
              <a:rPr lang="en-US" altLang="en-US" sz="2800" dirty="0" smtClean="0"/>
              <a:t>/3 </a:t>
            </a:r>
            <a:r>
              <a:rPr lang="en-US" altLang="en-US" sz="2800" dirty="0" err="1" smtClean="0"/>
              <a:t>dece</a:t>
            </a:r>
            <a:r>
              <a:rPr lang="sr-Latn-CS" altLang="en-US" sz="2800" dirty="0" smtClean="0"/>
              <a:t> sa autizmom ima pridružena intelektualna oštećenja (DSM-IV-TR). </a:t>
            </a:r>
            <a:r>
              <a:rPr lang="sr-Cyrl-BA" altLang="en-US" sz="2800" dirty="0" smtClean="0"/>
              <a:t>Novija istraživanja ukazuju na nešto manju prevalencu (oko 65%)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sr-Latn-CS" altLang="en-US" sz="2800" dirty="0" smtClean="0"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sr-Latn-CS" altLang="en-US" sz="2800" b="1" dirty="0" smtClean="0">
                <a:cs typeface="Times New Roman" pitchFamily="18" charset="0"/>
              </a:rPr>
              <a:t>Epilepsija</a:t>
            </a:r>
          </a:p>
          <a:p>
            <a:pPr marL="0" indent="0" eaLnBrk="1" hangingPunct="1"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800" dirty="0" smtClean="0"/>
              <a:t>Prevalenca kriza svesti kod odraslih sa ASD je između 2</a:t>
            </a:r>
            <a:r>
              <a:rPr lang="en-US" altLang="en-US" sz="2800" dirty="0" smtClean="0"/>
              <a:t>0 </a:t>
            </a:r>
            <a:r>
              <a:rPr lang="sr-Latn-CS" altLang="en-US" sz="2800" dirty="0" smtClean="0"/>
              <a:t>i</a:t>
            </a:r>
            <a:r>
              <a:rPr lang="en-US" altLang="en-US" sz="2800" dirty="0" smtClean="0"/>
              <a:t> 35%, </a:t>
            </a:r>
            <a:r>
              <a:rPr lang="sr-Latn-CS" altLang="en-US" sz="2800" dirty="0" smtClean="0"/>
              <a:t>kod dece između</a:t>
            </a:r>
            <a:r>
              <a:rPr lang="en-US" altLang="en-US" sz="2800" dirty="0" smtClean="0"/>
              <a:t> 7 </a:t>
            </a:r>
            <a:r>
              <a:rPr lang="sr-Latn-CS" altLang="en-US" sz="2800" dirty="0" smtClean="0"/>
              <a:t>i</a:t>
            </a:r>
            <a:r>
              <a:rPr lang="en-US" altLang="en-US" sz="2800" dirty="0" smtClean="0"/>
              <a:t> 14%</a:t>
            </a:r>
            <a:r>
              <a:rPr lang="sr-Cyrl-BA" altLang="en-US" sz="2800" dirty="0" smtClean="0"/>
              <a:t> </a:t>
            </a:r>
          </a:p>
          <a:p>
            <a:pPr marL="0" indent="0" eaLnBrk="1" hangingPunct="1"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Cyrl-BA" altLang="en-US" sz="2800" dirty="0" smtClean="0"/>
              <a:t>Prevalenca je znatno veća kod dece sa intelektualnim oštećenjima</a:t>
            </a:r>
            <a:r>
              <a:rPr lang="sr-Latn-CS" altLang="en-US" sz="2800" dirty="0" smtClean="0"/>
              <a:t>. </a:t>
            </a:r>
            <a:r>
              <a:rPr lang="sl-SI" altLang="en-US" sz="2800" dirty="0" smtClean="0"/>
              <a:t>Rizični periodi javljanja su rano detinjstvo i adolescencija</a:t>
            </a:r>
          </a:p>
          <a:p>
            <a:pPr marL="0" indent="0" eaLnBrk="1" hangingPunct="1"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800" dirty="0" smtClean="0"/>
              <a:t>Rano otkrivanje i tretman pozitivno utiču na razvoj. Tretman se ne razlikuje od tretmana kod dece bez ASD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sr-Latn-C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sr-Cyrl-BA" altLang="en-US" sz="1800" b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917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"/>
            <a:ext cx="8763000" cy="60960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sr-Latn-CS" altLang="en-US" sz="36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9600" b="1" dirty="0" smtClean="0">
                <a:cs typeface="Times New Roman" pitchFamily="18" charset="0"/>
              </a:rPr>
              <a:t>Imunološki poremećaji</a:t>
            </a:r>
            <a:endParaRPr lang="sr-Latn-CS" altLang="en-US" sz="9600" b="1" dirty="0" smtClean="0"/>
          </a:p>
          <a:p>
            <a:pPr marL="0" indent="0" eaLnBrk="1" hangingPunct="1">
              <a:lnSpc>
                <a:spcPct val="120000"/>
              </a:lnSpc>
              <a:spcAft>
                <a:spcPct val="5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8000" dirty="0" smtClean="0"/>
              <a:t>Rezultati nekih studija govore o značajno većoj prevalenci alergijskih i autoimunih oboljenja kod ASD</a:t>
            </a:r>
          </a:p>
          <a:p>
            <a:pPr marL="0" indent="0" eaLnBrk="1" hangingPunct="1">
              <a:lnSpc>
                <a:spcPct val="120000"/>
              </a:lnSpc>
              <a:spcAft>
                <a:spcPct val="5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8000" dirty="0"/>
              <a:t>P</a:t>
            </a:r>
            <a:r>
              <a:rPr lang="sr-Latn-CS" altLang="en-US" sz="8000" dirty="0" smtClean="0"/>
              <a:t>ovišen rizik od astme, alergijskog rinitisa, atopijskog dermatitisa, urtikarije, diabetesa tip 1 i Crohn-ove bolesti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sr-Latn-CS" altLang="en-US" sz="9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altLang="en-US" sz="9600" b="1" dirty="0" smtClean="0">
                <a:cs typeface="Times New Roman" pitchFamily="18" charset="0"/>
              </a:rPr>
              <a:t>Poremećaji spavanja</a:t>
            </a:r>
          </a:p>
          <a:p>
            <a:pPr marL="0" indent="0" eaLnBrk="1" hangingPunct="1">
              <a:lnSpc>
                <a:spcPct val="120000"/>
              </a:lnSpc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8000" dirty="0" smtClean="0"/>
              <a:t>Prevalenca kod dece sa ASD je veća, a poremećaji spavanja ozbiljniji nego u opštoj populaciji (između 44 i 83%; u opštoj populaciji 30%)</a:t>
            </a:r>
          </a:p>
          <a:p>
            <a:pPr marL="0" indent="0" eaLnBrk="1" hangingPunct="1">
              <a:lnSpc>
                <a:spcPct val="120000"/>
              </a:lnSpc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8000" dirty="0" smtClean="0"/>
              <a:t>Najčešći oblik poremećaja spavanja je insomnija – teškoće uspavljivanja i održavanja spavanja</a:t>
            </a:r>
          </a:p>
          <a:p>
            <a:pPr marL="0" indent="0" eaLnBrk="1" hangingPunct="1">
              <a:lnSpc>
                <a:spcPct val="120000"/>
              </a:lnSpc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8000" dirty="0" smtClean="0"/>
              <a:t>Problemi spavanja mogu dovesti do pojave i pojačavanja problema ponašanja</a:t>
            </a:r>
          </a:p>
          <a:p>
            <a:pPr marL="0" indent="0" eaLnBrk="1" hangingPunct="1">
              <a:lnSpc>
                <a:spcPct val="120000"/>
              </a:lnSpc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sr-Latn-CS" altLang="en-US" sz="51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en-US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7981950" cy="110306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sr-Latn-RS" dirty="0" smtClean="0"/>
              <a:t>Plan prezentacije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sr-Latn-RS" dirty="0" smtClean="0"/>
              <a:t>Spektar autističnih poremećaja</a:t>
            </a:r>
          </a:p>
          <a:p>
            <a:endParaRPr lang="sr-Latn-RS" dirty="0"/>
          </a:p>
          <a:p>
            <a:r>
              <a:rPr lang="sr-Latn-RS" dirty="0"/>
              <a:t>K</a:t>
            </a:r>
            <a:r>
              <a:rPr lang="sr-Latn-RS" dirty="0" smtClean="0"/>
              <a:t>omorbiditet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 smtClean="0"/>
              <a:t>Unapređenje kvaliteta brige o deci i mladima sa ASD u našoj sredini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84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04800"/>
            <a:ext cx="8458200" cy="6553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5000"/>
              </a:lnSpc>
              <a:spcAft>
                <a:spcPct val="25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400" b="1" dirty="0" smtClean="0">
                <a:cs typeface="Times New Roman" pitchFamily="18" charset="0"/>
              </a:rPr>
              <a:t>Gastrointestinalne smetnje</a:t>
            </a:r>
            <a:r>
              <a:rPr lang="sr-Latn-CS" altLang="en-US" sz="2400" dirty="0" smtClean="0"/>
              <a:t> </a:t>
            </a:r>
          </a:p>
          <a:p>
            <a:pPr marL="0" indent="0" eaLnBrk="1" hangingPunct="1">
              <a:lnSpc>
                <a:spcPct val="95000"/>
              </a:lnSpc>
              <a:spcAft>
                <a:spcPct val="25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000" dirty="0" smtClean="0"/>
              <a:t>Značajna oblasti komorbiditeta koja se proučava više decenija je odnos između promena u oblasti gastrointestinalnog sistema i posledičnog autističnog sindroma </a:t>
            </a:r>
          </a:p>
          <a:p>
            <a:pPr marL="0" indent="0" eaLnBrk="1" hangingPunct="1"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000" dirty="0" smtClean="0"/>
              <a:t>Pretpostavke o prisutnosti intolerance određenih namirnica, prisutnosti hroničnih zapaljenskih procesa</a:t>
            </a:r>
          </a:p>
          <a:p>
            <a:pPr marL="0" indent="0" eaLnBrk="1" hangingPunct="1">
              <a:lnSpc>
                <a:spcPct val="95000"/>
              </a:lnSpc>
              <a:spcAft>
                <a:spcPct val="25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sl-SI" altLang="en-US" sz="2000" dirty="0" smtClean="0"/>
          </a:p>
          <a:p>
            <a:pPr marL="0" indent="0" eaLnBrk="1" hangingPunct="1">
              <a:lnSpc>
                <a:spcPct val="95000"/>
              </a:lnSpc>
              <a:spcAft>
                <a:spcPct val="25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000" dirty="0" smtClean="0"/>
              <a:t>Iako su disfunkcije česte, prava prevalencа simptoma nije poznata, ali je prihvaćeno da je znatno veća nego u opštoj populaciji </a:t>
            </a:r>
          </a:p>
          <a:p>
            <a:pPr marL="0" indent="0" eaLnBrk="1" hangingPunct="1">
              <a:lnSpc>
                <a:spcPct val="95000"/>
              </a:lnSpc>
              <a:spcAft>
                <a:spcPct val="25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endParaRPr lang="sr-Latn-CS" altLang="en-US" sz="2000" dirty="0" smtClean="0"/>
          </a:p>
          <a:p>
            <a:pPr marL="0" indent="0" eaLnBrk="1" hangingPunct="1"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000" dirty="0" smtClean="0"/>
              <a:t>Poremećaji unosa hrane - ograničen izbor namirnica (jednolična ishrana) - deficijencije u ishrani</a:t>
            </a:r>
          </a:p>
          <a:p>
            <a:pPr marL="0" indent="0" eaLnBrk="1" hangingPunct="1">
              <a:spcAft>
                <a:spcPct val="30000"/>
              </a:spcAft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sr-Latn-CS" altLang="en-US" sz="2000" dirty="0" smtClean="0"/>
              <a:t>Poremećaji varenja – opstipacija, proliv, nadutost, gastroezofagealni refluks, stomačni bolovi, ponekad praćeni promenama ponašanja  - stanja uznemirenosti, agresivnost, samopovređivanje, promene raspoloženja </a:t>
            </a:r>
          </a:p>
          <a:p>
            <a:pPr marL="0" indent="0"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870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ASD i</a:t>
            </a:r>
            <a:br>
              <a:rPr lang="sr-Latn-CS" dirty="0" smtClean="0"/>
            </a:br>
            <a:r>
              <a:rPr lang="sr-Latn-CS" sz="2800" dirty="0" smtClean="0"/>
              <a:t>Psihijatrijski komorbiditet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928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CS" sz="2400" b="1" dirty="0" smtClean="0"/>
              <a:t>Učestalost:</a:t>
            </a:r>
          </a:p>
          <a:p>
            <a:pPr marL="0" indent="0">
              <a:buNone/>
            </a:pPr>
            <a:r>
              <a:rPr lang="sr-Latn-CS" sz="2400" dirty="0" smtClean="0"/>
              <a:t>Česti problemi mentalnog zdravlja  kod dece i mladih sa SAP -  posebno poremećaji anksioznosti i poremećaj aktivnosti i pažnje </a:t>
            </a:r>
          </a:p>
          <a:p>
            <a:pPr marL="0" indent="0">
              <a:buNone/>
            </a:pPr>
            <a:endParaRPr lang="sr-Latn-CS" sz="2400" b="1" dirty="0" smtClean="0"/>
          </a:p>
          <a:p>
            <a:pPr marL="0" indent="0">
              <a:buNone/>
            </a:pPr>
            <a:r>
              <a:rPr lang="sr-Latn-CS" sz="2400" b="1" dirty="0" smtClean="0"/>
              <a:t>Teškoće dijagnostikovanja:</a:t>
            </a:r>
          </a:p>
          <a:p>
            <a:pPr marL="0" indent="0">
              <a:buNone/>
            </a:pPr>
            <a:r>
              <a:rPr lang="sr-Latn-CS" sz="2400" dirty="0"/>
              <a:t>A</a:t>
            </a:r>
            <a:r>
              <a:rPr lang="sr-Latn-CS" sz="2400" dirty="0" smtClean="0"/>
              <a:t>tipična prezentacija, problemi komunikacije, odsustvo specifičnih (prilagođenih) instrumenata procene</a:t>
            </a:r>
          </a:p>
          <a:p>
            <a:pPr marL="0" indent="0">
              <a:buNone/>
            </a:pPr>
            <a:endParaRPr lang="sr-Latn-CS" sz="2400" b="1" dirty="0"/>
          </a:p>
          <a:p>
            <a:pPr marL="0" indent="0">
              <a:buNone/>
            </a:pPr>
            <a:r>
              <a:rPr lang="sr-Latn-CS" sz="2400" dirty="0" smtClean="0"/>
              <a:t>Konceptualne teškoće – simptomi u okviru SAP ili komorbidni poremećaj</a:t>
            </a:r>
          </a:p>
          <a:p>
            <a:pPr marL="0" indent="0">
              <a:buNone/>
            </a:pPr>
            <a:r>
              <a:rPr lang="sr-Latn-CS" sz="2400" dirty="0" smtClean="0"/>
              <a:t>(granice poremećaja i preklapanja)</a:t>
            </a:r>
          </a:p>
          <a:p>
            <a:pPr marL="0" indent="0">
              <a:buNone/>
            </a:pPr>
            <a:endParaRPr lang="sr-Latn-CS" sz="2400" dirty="0"/>
          </a:p>
          <a:p>
            <a:pPr marL="0" indent="0">
              <a:buNone/>
            </a:pPr>
            <a:r>
              <a:rPr lang="sr-Latn-CS" sz="2400" dirty="0" smtClean="0"/>
              <a:t>DSM IV – nije dopuštao postavljanje dijagnoza separacione i generalizovane anksioznosti, socijalne fobije ili ADHD-a, kod dece sa ASD. </a:t>
            </a:r>
          </a:p>
          <a:p>
            <a:pPr marL="0" indent="0">
              <a:buNone/>
            </a:pPr>
            <a:endParaRPr lang="sr-Latn-CS" sz="2400" dirty="0" smtClean="0"/>
          </a:p>
          <a:p>
            <a:pPr marL="0" indent="0">
              <a:buNone/>
            </a:pPr>
            <a:r>
              <a:rPr lang="sr-Latn-CS" sz="2400" dirty="0" smtClean="0"/>
              <a:t>DSM V – ADHD može biti dg. kao komorbidno stanje kod dece sa ASD, slicno i sa anksioznim poremećajima</a:t>
            </a:r>
          </a:p>
          <a:p>
            <a:pPr marL="0" indent="0">
              <a:buNone/>
            </a:pPr>
            <a:endParaRPr lang="sr-Latn-CS" sz="2400" dirty="0" smtClean="0"/>
          </a:p>
          <a:p>
            <a:pPr marL="0" indent="0">
              <a:buNone/>
            </a:pPr>
            <a:endParaRPr lang="sr-Latn-CS" sz="2400" dirty="0" smtClean="0"/>
          </a:p>
          <a:p>
            <a:endParaRPr lang="sr-Latn-CS" sz="2400" dirty="0" smtClean="0"/>
          </a:p>
          <a:p>
            <a:endParaRPr lang="sr-Latn-C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0778-B298-47FF-993F-0FC08A386EC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0778-B298-47FF-993F-0FC08A386EC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404664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Značaj dijagnostikovanja pridruženih problema mentalnog zdravlja kod dece i mladih sa SAP</a:t>
            </a:r>
          </a:p>
          <a:p>
            <a:endParaRPr lang="sr-Latn-CS" sz="2400" dirty="0" smtClean="0"/>
          </a:p>
          <a:p>
            <a:endParaRPr lang="sr-Latn-CS" sz="2400" dirty="0"/>
          </a:p>
          <a:p>
            <a:r>
              <a:rPr lang="sr-Latn-CS" sz="2000" b="1" dirty="0" smtClean="0"/>
              <a:t>Simptomi – </a:t>
            </a:r>
            <a:r>
              <a:rPr lang="sr-Latn-CS" sz="2000" dirty="0" smtClean="0"/>
              <a:t>pojačana i produžena ispoljavanja koja značajno nepovoljno utiču na kliničku prezentaciju, razvoj deteta i funkcionalnost </a:t>
            </a:r>
          </a:p>
          <a:p>
            <a:endParaRPr lang="sr-Latn-CS" sz="2000" dirty="0"/>
          </a:p>
          <a:p>
            <a:endParaRPr lang="sr-Latn-CS" sz="2000" dirty="0" smtClean="0"/>
          </a:p>
          <a:p>
            <a:r>
              <a:rPr lang="sr-Latn-CS" sz="2000" b="1" dirty="0" smtClean="0"/>
              <a:t>Subklinička ispoljavanja poremećaja </a:t>
            </a:r>
            <a:r>
              <a:rPr lang="sr-Latn-CS" sz="2000" dirty="0" smtClean="0"/>
              <a:t>(„</a:t>
            </a:r>
            <a:r>
              <a:rPr lang="en-US" sz="2000" dirty="0" err="1" smtClean="0"/>
              <a:t>Subsyndromal</a:t>
            </a:r>
            <a:r>
              <a:rPr lang="en-US" sz="2000" dirty="0" smtClean="0"/>
              <a:t> disorders</a:t>
            </a:r>
            <a:r>
              <a:rPr lang="sr-Latn-CS" sz="2000" dirty="0" smtClean="0"/>
              <a:t>“) – skup simptoma koji ne ispunjavaju u potpunosti kriterijume dijagnoze, ali su značajnog nivoa da zahtevaju tretman</a:t>
            </a:r>
          </a:p>
          <a:p>
            <a:endParaRPr lang="sr-Latn-CS" sz="2000" b="1" dirty="0" smtClean="0"/>
          </a:p>
          <a:p>
            <a:endParaRPr lang="sr-Latn-CS" sz="2000" b="1" dirty="0" smtClean="0"/>
          </a:p>
          <a:p>
            <a:r>
              <a:rPr lang="sr-Latn-CS" sz="2000" b="1" dirty="0" smtClean="0"/>
              <a:t>Psihijatrijski poremećaji </a:t>
            </a:r>
            <a:r>
              <a:rPr lang="sr-Latn-CS" sz="2000" dirty="0" smtClean="0"/>
              <a:t>– ispunjeni kriterijumi za postavljanje dijagnoze specifičnog poremećaja</a:t>
            </a:r>
          </a:p>
          <a:p>
            <a:endParaRPr lang="sr-Latn-C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3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0778-B298-47FF-993F-0FC08A386E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057" y="1767168"/>
            <a:ext cx="6749142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sz="2200" dirty="0" smtClean="0"/>
              <a:t>70% prisutnost bar jednog komorbidnog poremećaja</a:t>
            </a:r>
          </a:p>
          <a:p>
            <a:pPr marL="0" indent="0">
              <a:buNone/>
            </a:pPr>
            <a:r>
              <a:rPr lang="sr-Latn-CS" sz="2200" dirty="0" smtClean="0"/>
              <a:t>41% prisutnost dva ili više komorbidnih poremećaja </a:t>
            </a:r>
          </a:p>
          <a:p>
            <a:pPr marL="0" indent="0">
              <a:buNone/>
            </a:pPr>
            <a:endParaRPr lang="sr-Latn-CS" sz="2200" dirty="0"/>
          </a:p>
          <a:p>
            <a:pPr marL="0" indent="0">
              <a:buNone/>
            </a:pPr>
            <a:r>
              <a:rPr lang="sr-Latn-CS" sz="2200" dirty="0" smtClean="0"/>
              <a:t>Najčešće dijagnoze:</a:t>
            </a:r>
          </a:p>
          <a:p>
            <a:pPr marL="0" indent="0">
              <a:buNone/>
            </a:pPr>
            <a:r>
              <a:rPr lang="sr-Latn-CS" sz="2200" dirty="0" smtClean="0"/>
              <a:t>Poremećaj socijalne anksioznosti                     29.2%</a:t>
            </a:r>
          </a:p>
          <a:p>
            <a:pPr marL="0" indent="0">
              <a:buNone/>
            </a:pPr>
            <a:r>
              <a:rPr lang="sr-Latn-CS" sz="2200" dirty="0" smtClean="0"/>
              <a:t>Poremećaj aktivnosti i pažnje                            28.2%</a:t>
            </a:r>
          </a:p>
          <a:p>
            <a:pPr marL="0" indent="0">
              <a:buNone/>
            </a:pPr>
            <a:r>
              <a:rPr lang="sr-Latn-CS" sz="2200" dirty="0" smtClean="0"/>
              <a:t>Poremećaj ponašanja (problemi saradnje)      28.1%</a:t>
            </a:r>
          </a:p>
          <a:p>
            <a:pPr marL="0" indent="0">
              <a:buNone/>
            </a:pPr>
            <a:endParaRPr lang="sr-Latn-CS" sz="2200" dirty="0"/>
          </a:p>
          <a:p>
            <a:pPr marL="0" indent="0">
              <a:buNone/>
            </a:pPr>
            <a:r>
              <a:rPr lang="sr-Latn-CS" sz="2200" dirty="0" smtClean="0"/>
              <a:t>U grupi sa komorbidnim poremećajem aktivnosti i pažnje, 84% dece ima još jednu ili više dijagnoza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/>
              <a:t>ASD i psihijatrijski komorbiditet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17371" y="5410200"/>
            <a:ext cx="6477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1600" u="sng" dirty="0" smtClean="0">
              <a:hlinkClick r:id="rId2"/>
            </a:endParaRPr>
          </a:p>
          <a:p>
            <a:r>
              <a:rPr lang="en-US" sz="1600" u="sng" dirty="0" err="1" smtClean="0">
                <a:hlinkClick r:id="rId2"/>
              </a:rPr>
              <a:t>Simonoff</a:t>
            </a:r>
            <a:r>
              <a:rPr lang="en-US" sz="1600" u="sng" dirty="0" smtClean="0">
                <a:hlinkClick r:id="rId2"/>
              </a:rPr>
              <a:t> E</a:t>
            </a:r>
            <a:r>
              <a:rPr lang="en-US" sz="1600" dirty="0" smtClean="0"/>
              <a:t>, </a:t>
            </a:r>
            <a:r>
              <a:rPr lang="en-US" sz="1600" u="sng" dirty="0" smtClean="0">
                <a:hlinkClick r:id="rId3"/>
              </a:rPr>
              <a:t>Pickles A</a:t>
            </a:r>
            <a:r>
              <a:rPr lang="en-US" sz="1600" dirty="0" smtClean="0"/>
              <a:t>, </a:t>
            </a:r>
            <a:r>
              <a:rPr lang="en-US" sz="1600" u="sng" dirty="0" err="1" smtClean="0">
                <a:hlinkClick r:id="rId4"/>
              </a:rPr>
              <a:t>Charman</a:t>
            </a:r>
            <a:r>
              <a:rPr lang="en-US" sz="1600" u="sng" dirty="0" smtClean="0">
                <a:hlinkClick r:id="rId4"/>
              </a:rPr>
              <a:t> T</a:t>
            </a:r>
            <a:r>
              <a:rPr lang="en-US" sz="1600" dirty="0" smtClean="0"/>
              <a:t>, </a:t>
            </a:r>
            <a:r>
              <a:rPr lang="en-US" sz="1600" u="sng" dirty="0" smtClean="0">
                <a:hlinkClick r:id="rId5"/>
              </a:rPr>
              <a:t>Chandler S</a:t>
            </a:r>
            <a:r>
              <a:rPr lang="en-US" sz="1600" dirty="0" smtClean="0"/>
              <a:t>, </a:t>
            </a:r>
            <a:r>
              <a:rPr lang="en-US" sz="1600" u="sng" dirty="0" err="1" smtClean="0">
                <a:hlinkClick r:id="rId6"/>
              </a:rPr>
              <a:t>Loucas</a:t>
            </a:r>
            <a:r>
              <a:rPr lang="en-US" sz="1600" u="sng" dirty="0" smtClean="0">
                <a:hlinkClick r:id="rId6"/>
              </a:rPr>
              <a:t> T</a:t>
            </a:r>
            <a:r>
              <a:rPr lang="en-US" sz="1600" dirty="0" smtClean="0"/>
              <a:t>, </a:t>
            </a:r>
            <a:r>
              <a:rPr lang="en-US" sz="1600" u="sng" dirty="0" smtClean="0">
                <a:hlinkClick r:id="rId7"/>
              </a:rPr>
              <a:t>Baird G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Psychiatric </a:t>
            </a:r>
            <a:r>
              <a:rPr lang="en-US" sz="1600" dirty="0"/>
              <a:t>disorders in children with autism spectrum disorders: prevalence, comorbidity, and associated factors in a population-derived sample</a:t>
            </a:r>
            <a:r>
              <a:rPr lang="en-US" sz="1600" dirty="0" smtClean="0"/>
              <a:t>.</a:t>
            </a:r>
            <a:r>
              <a:rPr lang="en-US" sz="1600" u="sng" dirty="0" smtClean="0">
                <a:hlinkClick r:id="rId8" tooltip="Journal of the American Academy of Child and Adolescent Psychiatry."/>
              </a:rPr>
              <a:t> J Am </a:t>
            </a:r>
            <a:r>
              <a:rPr lang="en-US" sz="1600" u="sng" dirty="0" err="1" smtClean="0">
                <a:hlinkClick r:id="rId8" tooltip="Journal of the American Academy of Child and Adolescent Psychiatry."/>
              </a:rPr>
              <a:t>Acad</a:t>
            </a:r>
            <a:r>
              <a:rPr lang="en-US" sz="1600" u="sng" dirty="0" smtClean="0">
                <a:hlinkClick r:id="rId8" tooltip="Journal of the American Academy of Child and Adolescent Psychiatry."/>
              </a:rPr>
              <a:t> Child </a:t>
            </a:r>
            <a:r>
              <a:rPr lang="en-US" sz="1600" u="sng" dirty="0" err="1" smtClean="0">
                <a:hlinkClick r:id="rId8" tooltip="Journal of the American Academy of Child and Adolescent Psychiatry."/>
              </a:rPr>
              <a:t>Adolesc</a:t>
            </a:r>
            <a:r>
              <a:rPr lang="en-US" sz="1600" u="sng" dirty="0" smtClean="0">
                <a:hlinkClick r:id="rId8" tooltip="Journal of the American Academy of Child and Adolescent Psychiatry."/>
              </a:rPr>
              <a:t> Psychiatry.</a:t>
            </a:r>
            <a:r>
              <a:rPr lang="en-US" sz="1600" dirty="0" smtClean="0"/>
              <a:t> 2008 Aug;47(8):921-9.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2400" dirty="0" smtClean="0"/>
          </a:p>
          <a:p>
            <a:r>
              <a:rPr lang="sr-Latn-CS" sz="2400" dirty="0" smtClean="0"/>
              <a:t>112 dece sa ASD uzrasta 10-14 godina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0778-B298-47FF-993F-0FC08A386EC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764704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/>
              <a:t>Poremećaji anksioznosti su značajno češći kod dece i mladih sa SAP nego u opštoj populaciji </a:t>
            </a:r>
          </a:p>
          <a:p>
            <a:endParaRPr lang="sr-Latn-CS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/>
              <a:t>Specifične fobije</a:t>
            </a:r>
            <a:r>
              <a:rPr lang="en-US" sz="2000" dirty="0" smtClean="0"/>
              <a:t>: </a:t>
            </a:r>
            <a:r>
              <a:rPr lang="en-US" sz="2000" dirty="0"/>
              <a:t>30%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/>
              <a:t>Opsesivno-kompulzivni poremećaj</a:t>
            </a:r>
            <a:r>
              <a:rPr lang="en-US" sz="2000" dirty="0" smtClean="0"/>
              <a:t>: </a:t>
            </a:r>
            <a:r>
              <a:rPr lang="en-US" sz="2000" dirty="0"/>
              <a:t>17%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/>
              <a:t>Poremećaj socijalne anksioznosti</a:t>
            </a:r>
            <a:r>
              <a:rPr lang="en-US" sz="2000" dirty="0" smtClean="0"/>
              <a:t>: </a:t>
            </a:r>
            <a:r>
              <a:rPr lang="en-US" sz="2000" dirty="0"/>
              <a:t>17%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/>
              <a:t>Generalizovani poremećaj anksioznosti</a:t>
            </a:r>
            <a:r>
              <a:rPr lang="en-US" sz="2000" dirty="0" smtClean="0"/>
              <a:t>: </a:t>
            </a:r>
            <a:r>
              <a:rPr lang="en-US" sz="2000" dirty="0"/>
              <a:t>15%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/>
              <a:t>Poremećaj separacione anksioznosti</a:t>
            </a:r>
            <a:r>
              <a:rPr lang="en-US" sz="2000" dirty="0" smtClean="0"/>
              <a:t>: </a:t>
            </a:r>
            <a:r>
              <a:rPr lang="en-US" sz="2000" dirty="0"/>
              <a:t>9 %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r-Latn-CS" sz="2000" dirty="0" smtClean="0"/>
              <a:t>Panični poremećaj</a:t>
            </a:r>
            <a:r>
              <a:rPr lang="en-US" sz="2000" dirty="0" smtClean="0"/>
              <a:t>: </a:t>
            </a:r>
            <a:r>
              <a:rPr lang="en-US" sz="2000" dirty="0"/>
              <a:t>2%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1032" y="4753859"/>
            <a:ext cx="8712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Poremećaji raspoloženja </a:t>
            </a:r>
          </a:p>
          <a:p>
            <a:r>
              <a:rPr lang="sr-Latn-CS" sz="2000" dirty="0" smtClean="0"/>
              <a:t>Simptome bipolarnog poremećaja ima oko 27% osoba sa autizmom. Prevalenca u opštoj populaciji je 4%.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0778-B298-47FF-993F-0FC08A386EC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sr-Latn-CS" sz="2400" dirty="0" smtClean="0"/>
              <a:t>Poremećaj aktivnosti i pažnje</a:t>
            </a:r>
          </a:p>
          <a:p>
            <a:endParaRPr lang="sr-Latn-CS" sz="2400" dirty="0"/>
          </a:p>
          <a:p>
            <a:pPr marL="0" indent="0">
              <a:buNone/>
            </a:pPr>
            <a:r>
              <a:rPr lang="sr-Latn-CS" sz="2400" dirty="0"/>
              <a:t> </a:t>
            </a:r>
            <a:r>
              <a:rPr lang="sr-Latn-CS" sz="2400" dirty="0" smtClean="0"/>
              <a:t>Između </a:t>
            </a:r>
            <a:r>
              <a:rPr lang="en-US" sz="2400" dirty="0" smtClean="0"/>
              <a:t>30</a:t>
            </a:r>
            <a:r>
              <a:rPr lang="sr-Latn-CS" sz="2400" dirty="0" smtClean="0"/>
              <a:t> i</a:t>
            </a:r>
            <a:r>
              <a:rPr lang="en-US" sz="2400" dirty="0" smtClean="0"/>
              <a:t> </a:t>
            </a:r>
            <a:r>
              <a:rPr lang="en-US" sz="2400" dirty="0"/>
              <a:t>50% </a:t>
            </a:r>
            <a:r>
              <a:rPr lang="sr-Latn-CS" sz="2400" dirty="0" smtClean="0"/>
              <a:t>dece i mladih sa ASD ima  značajan nivo ADHD simptoma</a:t>
            </a:r>
          </a:p>
          <a:p>
            <a:pPr marL="0" indent="0">
              <a:buNone/>
            </a:pPr>
            <a:r>
              <a:rPr lang="sr-Latn-CS" sz="2400" dirty="0" smtClean="0"/>
              <a:t>Prisustvo oba poremećaja značajno smanjuje adaptivno funkcionisanje i kvalitet života, nego bilo koje od ovih stanja posebno </a:t>
            </a:r>
            <a:r>
              <a:rPr lang="en-US" sz="1800" dirty="0" smtClean="0"/>
              <a:t>(</a:t>
            </a:r>
            <a:r>
              <a:rPr lang="en-US" sz="1800" dirty="0" err="1"/>
              <a:t>Vora</a:t>
            </a:r>
            <a:r>
              <a:rPr lang="en-US" sz="1800" dirty="0"/>
              <a:t> and </a:t>
            </a:r>
            <a:r>
              <a:rPr lang="en-US" sz="1800" dirty="0" err="1"/>
              <a:t>Sikora</a:t>
            </a:r>
            <a:r>
              <a:rPr lang="en-US" sz="1800" dirty="0"/>
              <a:t>, </a:t>
            </a:r>
            <a:r>
              <a:rPr lang="sr-Latn-CS" sz="1800" dirty="0" smtClean="0"/>
              <a:t>2011</a:t>
            </a:r>
            <a:r>
              <a:rPr lang="en-US" sz="1800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77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dirty="0" smtClean="0"/>
              <a:t>Drugi psihijatrijski poremećaji</a:t>
            </a:r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r>
              <a:rPr lang="sr-Latn-CS" dirty="0" smtClean="0"/>
              <a:t>Psihotični poremećaji i Shizofrenija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r>
              <a:rPr lang="sr-Latn-CS" sz="2400" dirty="0" smtClean="0"/>
              <a:t>Odrasle osobe sa ASD</a:t>
            </a:r>
          </a:p>
          <a:p>
            <a:pPr marL="0" indent="0">
              <a:buNone/>
            </a:pPr>
            <a:r>
              <a:rPr lang="sr-Latn-CS" sz="2400" dirty="0"/>
              <a:t> </a:t>
            </a:r>
            <a:r>
              <a:rPr lang="en-US" sz="2400" dirty="0" smtClean="0"/>
              <a:t>7% </a:t>
            </a:r>
            <a:r>
              <a:rPr lang="sr-Latn-CS" sz="2400" dirty="0" smtClean="0"/>
              <a:t>bipolarni poremećaj sa psihotičnim obeležjima</a:t>
            </a:r>
            <a:endParaRPr lang="en-US" sz="2400" dirty="0" smtClean="0"/>
          </a:p>
          <a:p>
            <a:pPr marL="0" indent="0">
              <a:buNone/>
            </a:pPr>
            <a:r>
              <a:rPr lang="sr-Latn-CS" sz="2400" dirty="0" smtClean="0"/>
              <a:t> </a:t>
            </a:r>
            <a:r>
              <a:rPr lang="en-US" sz="2400" dirty="0" smtClean="0"/>
              <a:t>7.8% </a:t>
            </a:r>
            <a:r>
              <a:rPr lang="sr-Latn-CS" sz="2400" dirty="0" smtClean="0"/>
              <a:t>psihotični poremećaji i shizofrenija </a:t>
            </a:r>
            <a:r>
              <a:rPr lang="en-US" sz="1800" dirty="0" smtClean="0"/>
              <a:t>(</a:t>
            </a:r>
            <a:r>
              <a:rPr lang="en-US" sz="1800" dirty="0" err="1" smtClean="0"/>
              <a:t>Ståhlberg</a:t>
            </a:r>
            <a:r>
              <a:rPr lang="en-US" sz="1800" dirty="0" smtClean="0"/>
              <a:t> et al 2004)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0778-B298-47FF-993F-0FC08A386EC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4582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1800" dirty="0">
              <a:latin typeface="Arial" charset="0"/>
            </a:endParaRPr>
          </a:p>
          <a:p>
            <a:pPr eaLnBrk="1" hangingPunct="1"/>
            <a:r>
              <a:rPr lang="sr-Latn-CS" altLang="en-US" sz="2400" dirty="0" smtClean="0">
                <a:latin typeface="+mn-lt"/>
              </a:rPr>
              <a:t>Zaključak: </a:t>
            </a:r>
            <a:endParaRPr lang="sr-Latn-CS" altLang="en-US" sz="2400" dirty="0">
              <a:latin typeface="+mn-lt"/>
            </a:endParaRPr>
          </a:p>
          <a:p>
            <a:pPr eaLnBrk="1" hangingPunct="1"/>
            <a:endParaRPr lang="sr-Latn-CS" altLang="en-US" sz="2400" dirty="0" smtClean="0">
              <a:latin typeface="+mn-lt"/>
            </a:endParaRPr>
          </a:p>
          <a:p>
            <a:r>
              <a:rPr lang="sr-Latn-CS" altLang="en-US" sz="2400" dirty="0" smtClean="0">
                <a:latin typeface="+mn-lt"/>
              </a:rPr>
              <a:t>Potrebno </a:t>
            </a:r>
            <a:r>
              <a:rPr lang="sr-Latn-CS" altLang="en-US" sz="2400" dirty="0">
                <a:latin typeface="+mn-lt"/>
              </a:rPr>
              <a:t>je sistematsko ispitivanje u cilju utvrđivanja prisutnosti komorbiditeta – mogućnosti skrininga i dodatne dijagnostike</a:t>
            </a:r>
          </a:p>
          <a:p>
            <a:pPr eaLnBrk="1" hangingPunct="1"/>
            <a:endParaRPr lang="sr-Latn-CS" altLang="en-US" sz="2400" dirty="0" smtClean="0">
              <a:latin typeface="+mn-lt"/>
            </a:endParaRPr>
          </a:p>
          <a:p>
            <a:pPr eaLnBrk="1" hangingPunct="1"/>
            <a:r>
              <a:rPr lang="sr-Latn-CS" altLang="en-US" sz="2400" dirty="0" smtClean="0">
                <a:latin typeface="+mn-lt"/>
              </a:rPr>
              <a:t>Deci </a:t>
            </a:r>
            <a:r>
              <a:rPr lang="sr-Latn-CS" altLang="en-US" sz="2400" dirty="0" smtClean="0">
                <a:latin typeface="+mn-lt"/>
              </a:rPr>
              <a:t>i mladima sa </a:t>
            </a:r>
            <a:r>
              <a:rPr lang="sr-Latn-CS" altLang="en-US" sz="2400" dirty="0">
                <a:latin typeface="+mn-lt"/>
              </a:rPr>
              <a:t>autizmom koja imaju pridružene emocionalne, ponašajne i medicinske probleme treba biti pružena odgovarajuća pomoć kao i drugoj deci sa tim teškoćama.</a:t>
            </a:r>
          </a:p>
          <a:p>
            <a:pPr eaLnBrk="1" hangingPunct="1"/>
            <a:endParaRPr lang="sr-Latn-CS" altLang="en-US" sz="2400" dirty="0">
              <a:latin typeface="+mn-lt"/>
            </a:endParaRPr>
          </a:p>
          <a:p>
            <a:pPr eaLnBrk="1" hangingPunct="1"/>
            <a:endParaRPr lang="sr-Latn-CS" altLang="en-US" sz="2400" dirty="0">
              <a:latin typeface="+mn-lt"/>
            </a:endParaRPr>
          </a:p>
          <a:p>
            <a:r>
              <a:rPr lang="sr-Latn-CS" altLang="en-US" sz="2400" dirty="0" smtClean="0">
                <a:latin typeface="+mn-lt"/>
              </a:rPr>
              <a:t>Tretman </a:t>
            </a:r>
            <a:r>
              <a:rPr lang="sr-Latn-CS" altLang="en-US" sz="2400" dirty="0" smtClean="0">
                <a:latin typeface="+mn-lt"/>
              </a:rPr>
              <a:t>teškoća u svim sistemima je neophodan i  značajan u poboljšanju opšteg zdravstvenog stanja, adaptivnog ponašanja, razvojnih ishoda i unapređenja kvaliteta života obolelih i njihovih porodica </a:t>
            </a:r>
          </a:p>
          <a:p>
            <a:pPr eaLnBrk="1" hangingPunct="1"/>
            <a:endParaRPr lang="sr-Latn-CS" altLang="en-US" sz="2000" dirty="0">
              <a:latin typeface="Times New Roman" pitchFamily="18" charset="0"/>
            </a:endParaRPr>
          </a:p>
          <a:p>
            <a:pPr eaLnBrk="1" hangingPunct="1"/>
            <a:endParaRPr lang="sr-Latn-CS" altLang="en-US" sz="2000" dirty="0">
              <a:latin typeface="Times New Roman" pitchFamily="18" charset="0"/>
            </a:endParaRPr>
          </a:p>
          <a:p>
            <a:pPr eaLnBrk="1" hangingPunct="1"/>
            <a:endParaRPr lang="sr-Latn-CS" altLang="en-US" sz="2000" dirty="0">
              <a:latin typeface="Times New Roman" pitchFamily="18" charset="0"/>
            </a:endParaRPr>
          </a:p>
          <a:p>
            <a:pPr eaLnBrk="1" hangingPunct="1"/>
            <a:endParaRPr lang="sr-Latn-CS" alt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784830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sr-Latn-C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Deca sa ASP u Srbiji</a:t>
            </a: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endParaRPr lang="sr-Latn-CS" sz="2400" dirty="0" smtClean="0">
              <a:cs typeface="Arial" pitchFamily="34" charset="0"/>
            </a:endParaRPr>
          </a:p>
          <a:p>
            <a:pPr>
              <a:defRPr/>
            </a:pPr>
            <a:endParaRPr lang="it-CH" sz="2400" dirty="0" smtClean="0">
              <a:cs typeface="Arial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sr-Latn-CS" sz="2400" dirty="0" smtClean="0">
                <a:cs typeface="Arial" pitchFamily="34" charset="0"/>
              </a:rPr>
              <a:t>Koji broj?</a:t>
            </a: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r>
              <a:rPr lang="it-CH" sz="2400" dirty="0" smtClean="0">
                <a:cs typeface="Arial" pitchFamily="34" charset="0"/>
              </a:rPr>
              <a:t>2.</a:t>
            </a:r>
            <a:r>
              <a:rPr lang="sr-Latn-CS" sz="2400" dirty="0" smtClean="0">
                <a:cs typeface="Arial" pitchFamily="34" charset="0"/>
              </a:rPr>
              <a:t>Koliko se dijagnostikuje svake godine</a:t>
            </a:r>
            <a:r>
              <a:rPr lang="it-CH" sz="2400" dirty="0" smtClean="0">
                <a:cs typeface="Arial" pitchFamily="34" charset="0"/>
              </a:rPr>
              <a:t> </a:t>
            </a:r>
            <a:r>
              <a:rPr lang="sr-Latn-CS" sz="2400" dirty="0" smtClean="0">
                <a:cs typeface="Arial" pitchFamily="34" charset="0"/>
              </a:rPr>
              <a:t>?</a:t>
            </a:r>
            <a:endParaRPr lang="it-CH" sz="2400" dirty="0" smtClean="0">
              <a:cs typeface="Arial" pitchFamily="34" charset="0"/>
            </a:endParaRPr>
          </a:p>
          <a:p>
            <a:pPr>
              <a:buFontTx/>
              <a:buAutoNum type="arabicPeriod" startAt="3"/>
              <a:defRPr/>
            </a:pPr>
            <a:r>
              <a:rPr lang="sr-Latn-CS" sz="2400" dirty="0" smtClean="0">
                <a:cs typeface="Arial" pitchFamily="34" charset="0"/>
              </a:rPr>
              <a:t>Na kom uzrastu se postavlja dijagnoza ?</a:t>
            </a:r>
          </a:p>
          <a:p>
            <a:pPr>
              <a:buFontTx/>
              <a:buAutoNum type="arabicPeriod" startAt="3"/>
              <a:defRPr/>
            </a:pPr>
            <a:r>
              <a:rPr lang="sr-Latn-CS" sz="2400" dirty="0" smtClean="0">
                <a:cs typeface="Arial" pitchFamily="34" charset="0"/>
              </a:rPr>
              <a:t>Šta nakon dijagnoze – standardna intervencija?</a:t>
            </a:r>
            <a:endParaRPr lang="it-CH" sz="2400" dirty="0" smtClean="0">
              <a:cs typeface="Arial" pitchFamily="34" charset="0"/>
            </a:endParaRPr>
          </a:p>
          <a:p>
            <a:pPr>
              <a:buFontTx/>
              <a:buAutoNum type="arabicPeriod" startAt="3"/>
              <a:defRPr/>
            </a:pP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r>
              <a:rPr lang="sr-Latn-CS" sz="2400" dirty="0" smtClean="0">
                <a:cs typeface="Arial" pitchFamily="34" charset="0"/>
              </a:rPr>
              <a:t>Nedostatak pouzdanih podataka</a:t>
            </a:r>
          </a:p>
          <a:p>
            <a:pPr>
              <a:defRPr/>
            </a:pPr>
            <a:endParaRPr lang="sr-Latn-CS" sz="2400" dirty="0" smtClean="0">
              <a:cs typeface="Arial" pitchFamily="34" charset="0"/>
            </a:endParaRPr>
          </a:p>
          <a:p>
            <a:pPr>
              <a:defRPr/>
            </a:pPr>
            <a:endParaRPr lang="sr-Latn-CS" sz="2400" dirty="0" smtClean="0">
              <a:cs typeface="Arial" pitchFamily="34" charset="0"/>
            </a:endParaRPr>
          </a:p>
          <a:p>
            <a:pPr>
              <a:defRPr/>
            </a:pPr>
            <a:r>
              <a:rPr lang="sr-Latn-CS" sz="2400" dirty="0" smtClean="0">
                <a:cs typeface="Arial" pitchFamily="34" charset="0"/>
              </a:rPr>
              <a:t>Prevalencija – verovatno kao u drugim zemljama</a:t>
            </a:r>
          </a:p>
          <a:p>
            <a:pPr>
              <a:defRPr/>
            </a:pPr>
            <a:r>
              <a:rPr lang="sr-Latn-CS" sz="2400" dirty="0" smtClean="0">
                <a:cs typeface="Arial" pitchFamily="34" charset="0"/>
              </a:rPr>
              <a:t>Uzrast postavljanja dijagnoze – oko pete godine?</a:t>
            </a: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endParaRPr lang="sr-Latn-CS" sz="2400" dirty="0">
              <a:cs typeface="Arial" pitchFamily="34" charset="0"/>
            </a:endParaRPr>
          </a:p>
          <a:p>
            <a:pPr>
              <a:defRPr/>
            </a:pPr>
            <a:r>
              <a:rPr lang="sr-Latn-CS" sz="2400" dirty="0" smtClean="0">
                <a:cs typeface="Arial" pitchFamily="34" charset="0"/>
              </a:rPr>
              <a:t>Kakvi su stavovi stručnjaka, kakva su očekivanja roditelja?</a:t>
            </a:r>
          </a:p>
          <a:p>
            <a:pPr>
              <a:defRPr/>
            </a:pPr>
            <a:endParaRPr lang="sr-Latn-CS" sz="2400" dirty="0">
              <a:cs typeface="Arial" pitchFamily="34" charset="0"/>
            </a:endParaRPr>
          </a:p>
          <a:p>
            <a:pPr>
              <a:defRPr/>
            </a:pPr>
            <a:endParaRPr lang="sr-Latn-CS" sz="2400" dirty="0" smtClean="0">
              <a:cs typeface="Arial" pitchFamily="34" charset="0"/>
            </a:endParaRPr>
          </a:p>
          <a:p>
            <a:pPr>
              <a:defRPr/>
            </a:pP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endParaRPr lang="it-CH" sz="2400" dirty="0" smtClean="0"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3429000" y="1905000"/>
            <a:ext cx="2114550" cy="76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9" name="Oval 12"/>
          <p:cNvSpPr>
            <a:spLocks noChangeArrowheads="1"/>
          </p:cNvSpPr>
          <p:nvPr/>
        </p:nvSpPr>
        <p:spPr bwMode="auto">
          <a:xfrm>
            <a:off x="4800600" y="2628900"/>
            <a:ext cx="211455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3114675" y="5410200"/>
            <a:ext cx="27432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r-Latn-CS" altLang="en-US" dirty="0"/>
              <a:t>Službe za zaštitu mentalnog zdravlja</a:t>
            </a:r>
          </a:p>
          <a:p>
            <a:pPr algn="ctr">
              <a:defRPr/>
            </a:pPr>
            <a:r>
              <a:rPr lang="sr-Latn-CS" altLang="en-US" dirty="0"/>
              <a:t>Dečja psihijatrija</a:t>
            </a:r>
          </a:p>
          <a:p>
            <a:pPr algn="ctr">
              <a:defRPr/>
            </a:pP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1874044" y="14605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4000">
              <a:latin typeface="Arial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6707" y="381001"/>
            <a:ext cx="787221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sr-Latn-CS" altLang="en-US" sz="3200" dirty="0">
                <a:cs typeface="Arial" pitchFamily="34" charset="0"/>
              </a:rPr>
              <a:t>Deca sa ASP</a:t>
            </a:r>
            <a:r>
              <a:rPr lang="it-CH" altLang="en-US" sz="3200" dirty="0">
                <a:cs typeface="Arial" pitchFamily="34" charset="0"/>
              </a:rPr>
              <a:t> u </a:t>
            </a:r>
            <a:r>
              <a:rPr lang="it-CH" altLang="en-US" sz="3200" dirty="0" smtClean="0">
                <a:cs typeface="Arial" pitchFamily="34" charset="0"/>
              </a:rPr>
              <a:t>Srbiji</a:t>
            </a:r>
            <a:r>
              <a:rPr lang="sr-Latn-RS" altLang="en-US" sz="3200" dirty="0" smtClean="0">
                <a:cs typeface="Arial" pitchFamily="34" charset="0"/>
              </a:rPr>
              <a:t> - z</a:t>
            </a:r>
            <a:r>
              <a:rPr lang="sr-Latn-CS" altLang="en-US" sz="3200" dirty="0" smtClean="0">
                <a:cs typeface="Arial" pitchFamily="34" charset="0"/>
              </a:rPr>
              <a:t>dravstvene </a:t>
            </a:r>
            <a:r>
              <a:rPr lang="sr-Latn-CS" altLang="en-US" sz="3200" dirty="0">
                <a:cs typeface="Arial" pitchFamily="34" charset="0"/>
              </a:rPr>
              <a:t>službe </a:t>
            </a:r>
          </a:p>
        </p:txBody>
      </p:sp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3429000" y="1487490"/>
            <a:ext cx="2114550" cy="1354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r-Latn-CS" altLang="en-US" b="1" dirty="0"/>
              <a:t>Domovi zdravlja </a:t>
            </a:r>
          </a:p>
          <a:p>
            <a:pPr algn="ctr" eaLnBrk="1" hangingPunct="1">
              <a:defRPr/>
            </a:pPr>
            <a:r>
              <a:rPr lang="sr-Latn-CS" altLang="en-US" sz="1600" b="1" dirty="0"/>
              <a:t>Primarna zdravstvena zaštita </a:t>
            </a:r>
          </a:p>
          <a:p>
            <a:pPr algn="ctr" eaLnBrk="1" hangingPunct="1">
              <a:defRPr/>
            </a:pPr>
            <a:r>
              <a:rPr lang="sr-Latn-CS" altLang="en-US" sz="1600" dirty="0"/>
              <a:t>Izabrani pedijatar</a:t>
            </a:r>
          </a:p>
          <a:p>
            <a:pPr algn="ctr" eaLnBrk="1" hangingPunct="1">
              <a:defRPr/>
            </a:pPr>
            <a:endParaRPr lang="en-US" altLang="en-US" sz="1600" b="1" dirty="0">
              <a:latin typeface="Arial" pitchFamily="34" charset="0"/>
            </a:endParaRPr>
          </a:p>
        </p:txBody>
      </p:sp>
      <p:sp>
        <p:nvSpPr>
          <p:cNvPr id="4104" name="Text Box 22"/>
          <p:cNvSpPr txBox="1">
            <a:spLocks noChangeArrowheads="1"/>
          </p:cNvSpPr>
          <p:nvPr/>
        </p:nvSpPr>
        <p:spPr bwMode="auto">
          <a:xfrm>
            <a:off x="4647287" y="2832100"/>
            <a:ext cx="2506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r-Latn-CS" altLang="en-US" sz="2000" dirty="0"/>
              <a:t>Razvojna savetovališta</a:t>
            </a:r>
          </a:p>
        </p:txBody>
      </p:sp>
      <p:sp>
        <p:nvSpPr>
          <p:cNvPr id="4105" name="Text Box 26"/>
          <p:cNvSpPr txBox="1">
            <a:spLocks noChangeArrowheads="1"/>
          </p:cNvSpPr>
          <p:nvPr/>
        </p:nvSpPr>
        <p:spPr bwMode="auto">
          <a:xfrm>
            <a:off x="4371288" y="556260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50" y="3927475"/>
            <a:ext cx="17145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Latn-CS" dirty="0"/>
              <a:t>Zavod za psihofiziološke poremećaje i govornu patologiju</a:t>
            </a:r>
            <a:r>
              <a:rPr lang="it-CH" dirty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86000" y="2667000"/>
            <a:ext cx="1143000" cy="11430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94597" y="2667002"/>
            <a:ext cx="0" cy="2460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335191" y="2149475"/>
            <a:ext cx="522684" cy="457200"/>
          </a:xfrm>
          <a:prstGeom prst="arc">
            <a:avLst>
              <a:gd name="adj1" fmla="val 16200000"/>
              <a:gd name="adj2" fmla="val 130788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14675" y="3238500"/>
            <a:ext cx="1685925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43550" y="3619502"/>
            <a:ext cx="0" cy="15081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429250" y="1566863"/>
            <a:ext cx="1109663" cy="10588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3" name="TextBox 3"/>
          <p:cNvSpPr txBox="1">
            <a:spLocks noChangeArrowheads="1"/>
          </p:cNvSpPr>
          <p:nvPr/>
        </p:nvSpPr>
        <p:spPr bwMode="auto">
          <a:xfrm>
            <a:off x="5596533" y="1803907"/>
            <a:ext cx="857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CS" sz="1600" dirty="0" smtClean="0"/>
              <a:t>Patronažna</a:t>
            </a:r>
          </a:p>
          <a:p>
            <a:pPr eaLnBrk="1" hangingPunct="1"/>
            <a:r>
              <a:rPr lang="sr-Latn-CS" sz="1600" dirty="0" smtClean="0"/>
              <a:t>služba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098476" y="1698172"/>
            <a:ext cx="1718953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 smtClean="0"/>
              <a:t>Rana detekcija</a:t>
            </a:r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r>
              <a:rPr lang="sr-Latn-RS" sz="2000" b="1" dirty="0" smtClean="0"/>
              <a:t>Dijagnostička procena</a:t>
            </a:r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r>
              <a:rPr lang="sr-Latn-RS" sz="2000" b="1" dirty="0" smtClean="0"/>
              <a:t>Intervencije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1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17C68-D09E-4E07-BD31-A92A31388C3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4813"/>
            <a:ext cx="831691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sr-Latn-CS" sz="4000" dirty="0" smtClean="0"/>
              <a:t/>
            </a:r>
            <a:br>
              <a:rPr lang="sr-Latn-CS" sz="4000" dirty="0" smtClean="0"/>
            </a:br>
            <a:r>
              <a:rPr lang="sr-Latn-CS" sz="4000" dirty="0" smtClean="0">
                <a:latin typeface="+mn-lt"/>
              </a:rPr>
              <a:t>Pervazivni razvojni poremećaji (ICD 10)</a:t>
            </a:r>
            <a:br>
              <a:rPr lang="sr-Latn-CS" sz="4000" dirty="0" smtClean="0">
                <a:latin typeface="+mn-lt"/>
              </a:rPr>
            </a:br>
            <a:r>
              <a:rPr lang="sr-Latn-CS" sz="3100" dirty="0" smtClean="0">
                <a:latin typeface="+mn-lt"/>
              </a:rPr>
              <a:t>Poremećaji iz spektra autizma (DSM V)</a:t>
            </a:r>
            <a:r>
              <a:rPr lang="sr-Latn-CS" sz="4000" dirty="0" smtClean="0">
                <a:latin typeface="+mn-lt"/>
              </a:rPr>
              <a:t/>
            </a:r>
            <a:br>
              <a:rPr lang="sr-Latn-CS" sz="4000" dirty="0" smtClean="0">
                <a:latin typeface="+mn-lt"/>
              </a:rPr>
            </a:br>
            <a:r>
              <a:rPr lang="sr-Latn-CS" sz="4000" dirty="0" smtClean="0">
                <a:solidFill>
                  <a:srgbClr val="0033CC"/>
                </a:solidFill>
              </a:rPr>
              <a:t>                   </a:t>
            </a:r>
            <a:br>
              <a:rPr lang="sr-Latn-CS" sz="4000" dirty="0" smtClean="0">
                <a:solidFill>
                  <a:srgbClr val="0033CC"/>
                </a:solidFill>
              </a:rPr>
            </a:br>
            <a:endParaRPr lang="en-US" sz="4000" dirty="0" smtClean="0">
              <a:solidFill>
                <a:srgbClr val="0033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4267200" cy="5360987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endParaRPr lang="sr-Latn-CS" sz="22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 smtClean="0"/>
              <a:t>Neurorazvojni poremećaj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 smtClean="0"/>
              <a:t>Nepoznata etiologija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 smtClean="0"/>
              <a:t>Rani početak (najčešće do 3 godine)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 smtClean="0"/>
              <a:t>Značajna funkcionalna ograničenja i oštećenja adaptivnog ponašanja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sr-Latn-CS" sz="2200" dirty="0" smtClean="0"/>
              <a:t>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sr-Latn-CS" sz="2200" dirty="0" smtClean="0">
                <a:solidFill>
                  <a:srgbClr val="0033CC"/>
                </a:solidFill>
              </a:rPr>
              <a:t>Osnovne grupe simptoma</a:t>
            </a:r>
            <a:r>
              <a:rPr lang="sr-Latn-CS" sz="2200" dirty="0" smtClean="0"/>
              <a:t>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 smtClean="0"/>
              <a:t>Kvalitativni poremećaj socijalnih interakcija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 smtClean="0"/>
              <a:t>Kvalitativni poremećaj socijalne komunikacije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300"/>
              </a:buClr>
              <a:buSzPct val="120000"/>
              <a:buFont typeface="Arial" pitchFamily="34" charset="0"/>
              <a:buNone/>
              <a:defRPr/>
            </a:pPr>
            <a:r>
              <a:rPr lang="sr-Latn-CS" sz="2200" dirty="0"/>
              <a:t>S</a:t>
            </a:r>
            <a:r>
              <a:rPr lang="sr-Latn-CS" sz="2200" dirty="0" smtClean="0"/>
              <a:t>tereotipna/repetitivna interesovanja/aktivnosti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468313" y="1268413"/>
            <a:ext cx="8207375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1268413"/>
            <a:ext cx="4343400" cy="5687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sr-Latn-C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Pridruženi simptomi</a:t>
            </a:r>
          </a:p>
          <a:p>
            <a:pPr>
              <a:lnSpc>
                <a:spcPct val="80000"/>
              </a:lnSpc>
              <a:defRPr/>
            </a:pPr>
            <a:r>
              <a:rPr lang="sr-Latn-CS" sz="2400" dirty="0"/>
              <a:t>Snižena ili povišena senzorna osetljivost, </a:t>
            </a:r>
            <a:endParaRPr lang="sr-Latn-CS" sz="2400" dirty="0" smtClean="0"/>
          </a:p>
          <a:p>
            <a:pPr>
              <a:lnSpc>
                <a:spcPct val="80000"/>
              </a:lnSpc>
              <a:defRPr/>
            </a:pPr>
            <a:r>
              <a:rPr lang="sr-Latn-CS" sz="2400" dirty="0" smtClean="0"/>
              <a:t>teškoće </a:t>
            </a:r>
            <a:r>
              <a:rPr lang="sr-Latn-CS" sz="2400" dirty="0"/>
              <a:t>motorne koordinacije (fina i gruba motorika), emocionalna nestabilnost, hiperaktivnost, problemi pažnje, </a:t>
            </a:r>
            <a:r>
              <a:rPr lang="sr-Latn-CS" sz="2400" dirty="0" smtClean="0"/>
              <a:t>problemi ponašanja...</a:t>
            </a:r>
            <a:endParaRPr lang="sr-Latn-CS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sr-Latn-CS" sz="2400" dirty="0" smtClean="0"/>
          </a:p>
          <a:p>
            <a:pPr>
              <a:lnSpc>
                <a:spcPct val="80000"/>
              </a:lnSpc>
              <a:defRPr/>
            </a:pPr>
            <a:endParaRPr lang="sr-Latn-CS" sz="2400" dirty="0"/>
          </a:p>
          <a:p>
            <a:pPr>
              <a:lnSpc>
                <a:spcPct val="80000"/>
              </a:lnSpc>
              <a:defRPr/>
            </a:pPr>
            <a:r>
              <a:rPr lang="sr-Latn-C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Komorbidna stanja</a:t>
            </a:r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en-US" sz="2400" dirty="0" err="1"/>
              <a:t>Intelektualna</a:t>
            </a:r>
            <a:r>
              <a:rPr lang="en-US" sz="2400" dirty="0"/>
              <a:t> </a:t>
            </a:r>
            <a:r>
              <a:rPr lang="en-US" sz="2400" dirty="0" err="1"/>
              <a:t>oštećenja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en-US" sz="2400" dirty="0" err="1"/>
              <a:t>Epilepsij</a:t>
            </a:r>
            <a:r>
              <a:rPr lang="sr-Cyrl-BA" sz="2400" dirty="0"/>
              <a:t>а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en-US" sz="2400" dirty="0" err="1"/>
              <a:t>Genetski</a:t>
            </a:r>
            <a:r>
              <a:rPr lang="en-US" sz="2400" dirty="0"/>
              <a:t> </a:t>
            </a:r>
            <a:r>
              <a:rPr lang="sr-Latn-CS" sz="2400" dirty="0"/>
              <a:t>poremećaji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en-US" sz="2400" dirty="0" err="1"/>
              <a:t>Smetnje</a:t>
            </a:r>
            <a:r>
              <a:rPr lang="en-US" sz="2400" dirty="0"/>
              <a:t> </a:t>
            </a:r>
            <a:r>
              <a:rPr lang="en-US" sz="2400" dirty="0" err="1"/>
              <a:t>imunološkog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sr-Latn-CS" sz="2400" dirty="0"/>
              <a:t> </a:t>
            </a:r>
            <a:endParaRPr lang="en-US" sz="2400" dirty="0"/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en-US" sz="2400" dirty="0" err="1"/>
              <a:t>Smetnje</a:t>
            </a:r>
            <a:r>
              <a:rPr lang="en-US" sz="2400" dirty="0"/>
              <a:t> </a:t>
            </a:r>
            <a:r>
              <a:rPr lang="sr-Latn-CS" sz="2400" dirty="0"/>
              <a:t>gastointestinalnog trakta </a:t>
            </a:r>
            <a:endParaRPr lang="en-US" sz="2400" dirty="0"/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en-US" sz="2400" dirty="0" err="1"/>
              <a:t>Poremećaj</a:t>
            </a:r>
            <a:r>
              <a:rPr lang="sr-Cyrl-BA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spavanja</a:t>
            </a:r>
            <a:endParaRPr lang="sr-Latn-CS" sz="2400" dirty="0"/>
          </a:p>
          <a:p>
            <a:pPr>
              <a:lnSpc>
                <a:spcPct val="80000"/>
              </a:lnSpc>
              <a:buClr>
                <a:srgbClr val="FF3300"/>
              </a:buClr>
              <a:buSzPct val="120000"/>
              <a:defRPr/>
            </a:pPr>
            <a:r>
              <a:rPr lang="sr-Latn-CS" sz="2400" dirty="0"/>
              <a:t>Psihijatrijski poremećaji</a:t>
            </a:r>
            <a:r>
              <a:rPr lang="sr-Cyrl-BA" sz="2400" dirty="0"/>
              <a:t>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610600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CS" sz="2400" b="1" dirty="0" smtClean="0"/>
              <a:t>Nakon dijagnoze - gde </a:t>
            </a:r>
            <a:r>
              <a:rPr lang="sr-Latn-CS" sz="2400" b="1" dirty="0"/>
              <a:t>se izvode intervencije? </a:t>
            </a:r>
          </a:p>
          <a:p>
            <a:pPr eaLnBrk="1" hangingPunct="1"/>
            <a:endParaRPr lang="sr-Latn-CS" sz="2400" b="1" dirty="0"/>
          </a:p>
          <a:p>
            <a:pPr eaLnBrk="1" hangingPunct="1"/>
            <a:r>
              <a:rPr lang="sr-Latn-CS" sz="2400" b="1" dirty="0"/>
              <a:t>Institucije zdravstvene zaštite </a:t>
            </a:r>
            <a:endParaRPr lang="it-CH" sz="2400" b="1" dirty="0"/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 Specijalizovane institucije </a:t>
            </a:r>
            <a:r>
              <a:rPr lang="it-CH" sz="2400" dirty="0"/>
              <a:t>(</a:t>
            </a:r>
            <a:r>
              <a:rPr lang="sr-Latn-CS" sz="2400" dirty="0"/>
              <a:t>univerzitetski centri) </a:t>
            </a:r>
            <a:r>
              <a:rPr lang="it-CH" sz="2400" dirty="0"/>
              <a:t>– ter</a:t>
            </a:r>
            <a:r>
              <a:rPr lang="sr-Latn-CS" sz="2400" dirty="0"/>
              <a:t>cijerni nivo</a:t>
            </a:r>
            <a:r>
              <a:rPr lang="it-CH" sz="2400" dirty="0"/>
              <a:t> (</a:t>
            </a:r>
            <a:r>
              <a:rPr lang="sr-Latn-CS" sz="2400" dirty="0"/>
              <a:t>5</a:t>
            </a:r>
            <a:r>
              <a:rPr lang="it-CH" sz="2400" dirty="0"/>
              <a:t>)</a:t>
            </a:r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Specijalizovane institucije – sekundarni nivo - </a:t>
            </a:r>
            <a:r>
              <a:rPr lang="it-CH" sz="2400" dirty="0"/>
              <a:t> (1)</a:t>
            </a:r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Razvojna savetovališta –</a:t>
            </a:r>
            <a:r>
              <a:rPr lang="it-CH" sz="2400" dirty="0"/>
              <a:t> </a:t>
            </a:r>
            <a:r>
              <a:rPr lang="sr-Latn-CS" sz="2400" dirty="0"/>
              <a:t>primarni nivo</a:t>
            </a:r>
            <a:r>
              <a:rPr lang="it-CH" sz="2400" dirty="0"/>
              <a:t> (14)</a:t>
            </a:r>
            <a:endParaRPr lang="sr-Latn-CS" sz="2400" dirty="0"/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 Dispanzer za zaštitu mentalnog zdravlja dece i omladine (1)</a:t>
            </a:r>
            <a:endParaRPr lang="it-CH" sz="2400" dirty="0"/>
          </a:p>
          <a:p>
            <a:pPr eaLnBrk="1" hangingPunct="1"/>
            <a:endParaRPr lang="sr-Latn-CS" sz="2400" dirty="0"/>
          </a:p>
          <a:p>
            <a:pPr eaLnBrk="1" hangingPunct="1"/>
            <a:r>
              <a:rPr lang="sr-Latn-CS" sz="2400" dirty="0"/>
              <a:t>Druge institucije</a:t>
            </a:r>
            <a:endParaRPr lang="it-CH" sz="2400" dirty="0"/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Privatne (specijalizovane)</a:t>
            </a:r>
            <a:endParaRPr lang="it-CH" sz="2400" dirty="0"/>
          </a:p>
          <a:p>
            <a:pPr eaLnBrk="1" hangingPunct="1">
              <a:buFontTx/>
              <a:buAutoNum type="arabicPeriod"/>
            </a:pPr>
            <a:r>
              <a:rPr lang="it-CH" sz="2400" dirty="0"/>
              <a:t>N</a:t>
            </a:r>
            <a:r>
              <a:rPr lang="sr-Latn-CS" sz="2400" dirty="0"/>
              <a:t>VO </a:t>
            </a:r>
            <a:endParaRPr lang="it-CH" sz="2400" dirty="0"/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Vrtići (inkluzivni programi, razvojne grupe)</a:t>
            </a:r>
            <a:endParaRPr lang="it-CH" sz="2400" dirty="0"/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Škole</a:t>
            </a:r>
            <a:endParaRPr lang="it-CH" sz="2400" dirty="0"/>
          </a:p>
          <a:p>
            <a:pPr eaLnBrk="1" hangingPunct="1">
              <a:buFontTx/>
              <a:buAutoNum type="arabicPeriod"/>
            </a:pPr>
            <a:r>
              <a:rPr lang="sr-Latn-CS" sz="2400" dirty="0"/>
              <a:t>Dnevni centri u lokalnim zajednicama</a:t>
            </a:r>
            <a:r>
              <a:rPr lang="it-CH" sz="2400" dirty="0"/>
              <a:t> </a:t>
            </a:r>
          </a:p>
          <a:p>
            <a:pPr eaLnBrk="1" hangingPunct="1">
              <a:buFontTx/>
              <a:buAutoNum type="arabicPeriod"/>
            </a:pPr>
            <a:endParaRPr lang="it-CH" dirty="0"/>
          </a:p>
          <a:p>
            <a:pPr eaLnBrk="1" hangingPunct="1">
              <a:buFontTx/>
              <a:buAutoNum type="arabicPeriod"/>
            </a:pPr>
            <a:endParaRPr lang="it-CH" dirty="0"/>
          </a:p>
          <a:p>
            <a:pPr eaLnBrk="1" hangingPunct="1"/>
            <a:endParaRPr lang="it-CH" dirty="0"/>
          </a:p>
          <a:p>
            <a:pPr eaLnBrk="1" hangingPunct="1"/>
            <a:endParaRPr lang="it-CH" dirty="0"/>
          </a:p>
          <a:p>
            <a:pPr eaLnBrk="1" hangingPunct="1"/>
            <a:endParaRPr lang="it-CH" dirty="0"/>
          </a:p>
          <a:p>
            <a:pPr eaLnBrk="1" hangingPunct="1"/>
            <a:endParaRPr lang="it-CH" dirty="0"/>
          </a:p>
          <a:p>
            <a:pPr eaLnBrk="1" hangingPunct="1"/>
            <a:r>
              <a:rPr lang="it-CH" dirty="0"/>
              <a:t>                            </a:t>
            </a:r>
          </a:p>
          <a:p>
            <a:pPr eaLnBrk="1" hangingPunct="1"/>
            <a:endParaRPr lang="it-CH" b="1" dirty="0"/>
          </a:p>
          <a:p>
            <a:pPr eaLnBrk="1" hangingPunct="1"/>
            <a:endParaRPr lang="it-CH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28600" y="119744"/>
            <a:ext cx="7038017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sr-Latn-CS" sz="2400" b="1" dirty="0" smtClean="0"/>
          </a:p>
          <a:p>
            <a:pPr eaLnBrk="1" hangingPunct="1"/>
            <a:r>
              <a:rPr lang="sr-Latn-CS" sz="2400" b="1" dirty="0" smtClean="0"/>
              <a:t>Koje </a:t>
            </a:r>
            <a:r>
              <a:rPr lang="sr-Latn-CS" sz="2400" b="1" dirty="0"/>
              <a:t>intervencije</a:t>
            </a:r>
            <a:r>
              <a:rPr lang="it-CH" sz="2400" b="1" dirty="0"/>
              <a:t>? </a:t>
            </a:r>
            <a:endParaRPr lang="sr-Latn-CS" sz="2400" b="1" dirty="0"/>
          </a:p>
          <a:p>
            <a:pPr eaLnBrk="1" hangingPunct="1"/>
            <a:r>
              <a:rPr lang="sr-Latn-CS" sz="2000" b="1" dirty="0"/>
              <a:t>Uobičajeni tretman („</a:t>
            </a:r>
            <a:r>
              <a:rPr lang="it-CH" sz="2000" b="1" dirty="0"/>
              <a:t>TAU</a:t>
            </a:r>
            <a:r>
              <a:rPr lang="sr-Latn-CS" sz="2000" b="1" dirty="0"/>
              <a:t>“)</a:t>
            </a:r>
            <a:endParaRPr lang="sr-Latn-CS" sz="2000" dirty="0"/>
          </a:p>
          <a:p>
            <a:pPr eaLnBrk="1" hangingPunct="1"/>
            <a:r>
              <a:rPr lang="sr-Latn-CS" sz="2000" dirty="0"/>
              <a:t>Razvojne intervencije:</a:t>
            </a:r>
          </a:p>
          <a:p>
            <a:pPr eaLnBrk="1" hangingPunct="1"/>
            <a:r>
              <a:rPr lang="sr-Latn-CS" sz="2000" dirty="0"/>
              <a:t>individualni rad terapeuta sa detetom – specijalni edukator (defektolog), logoped</a:t>
            </a:r>
            <a:endParaRPr lang="it-CH" sz="2000" dirty="0"/>
          </a:p>
          <a:p>
            <a:pPr eaLnBrk="1" hangingPunct="1"/>
            <a:r>
              <a:rPr lang="sr-Latn-CS" sz="2000" dirty="0"/>
              <a:t>+ konsultacije sa psihologom, dečjim psihijatrom, pedijatrom</a:t>
            </a:r>
            <a:endParaRPr lang="it-CH" sz="2000" dirty="0"/>
          </a:p>
          <a:p>
            <a:pPr eaLnBrk="1" hangingPunct="1"/>
            <a:endParaRPr lang="it-CH" sz="2400" dirty="0"/>
          </a:p>
          <a:p>
            <a:pPr eaLnBrk="1" hangingPunct="1"/>
            <a:endParaRPr lang="sr-Latn-CS" sz="2400" b="1" dirty="0" smtClean="0"/>
          </a:p>
          <a:p>
            <a:pPr eaLnBrk="1" hangingPunct="1"/>
            <a:r>
              <a:rPr lang="sr-Latn-CS" sz="2400" b="1" dirty="0" smtClean="0"/>
              <a:t>Koliko </a:t>
            </a:r>
            <a:r>
              <a:rPr lang="sr-Latn-CS" sz="2400" b="1" dirty="0"/>
              <a:t>intenzivno</a:t>
            </a:r>
            <a:r>
              <a:rPr lang="it-CH" sz="2400" b="1" dirty="0"/>
              <a:t>?</a:t>
            </a:r>
          </a:p>
          <a:p>
            <a:pPr eaLnBrk="1" hangingPunct="1"/>
            <a:r>
              <a:rPr lang="it-CH" sz="2000" dirty="0"/>
              <a:t>N</a:t>
            </a:r>
            <a:r>
              <a:rPr lang="sr-Latn-CS" sz="2000" dirty="0"/>
              <a:t>ije standardizovano (zavisi od kapaciteta službi)</a:t>
            </a:r>
            <a:r>
              <a:rPr lang="it-CH" sz="2000" dirty="0"/>
              <a:t> </a:t>
            </a:r>
            <a:endParaRPr lang="sr-Latn-CS" sz="2000" dirty="0"/>
          </a:p>
          <a:p>
            <a:pPr eaLnBrk="1" hangingPunct="1"/>
            <a:r>
              <a:rPr lang="sr-Latn-CS" sz="2000" dirty="0"/>
              <a:t>maksimum </a:t>
            </a:r>
            <a:r>
              <a:rPr lang="it-CH" sz="2000" dirty="0"/>
              <a:t>3 x </a:t>
            </a:r>
            <a:r>
              <a:rPr lang="sr-Latn-CS" sz="2000" dirty="0"/>
              <a:t>nedeljno</a:t>
            </a:r>
            <a:endParaRPr lang="it-CH" sz="2000" dirty="0"/>
          </a:p>
          <a:p>
            <a:pPr eaLnBrk="1" hangingPunct="1"/>
            <a:r>
              <a:rPr lang="sr-Latn-CS" sz="2000" dirty="0"/>
              <a:t>uglavnom 1 </a:t>
            </a:r>
            <a:r>
              <a:rPr lang="it-CH" sz="2000" dirty="0"/>
              <a:t>x</a:t>
            </a:r>
            <a:r>
              <a:rPr lang="sr-Latn-CS" sz="2000" dirty="0"/>
              <a:t> nedeljno</a:t>
            </a:r>
            <a:r>
              <a:rPr lang="it-CH" sz="2000" dirty="0"/>
              <a:t>            </a:t>
            </a:r>
          </a:p>
          <a:p>
            <a:pPr eaLnBrk="1" hangingPunct="1"/>
            <a:r>
              <a:rPr lang="sr-Latn-CS" sz="2000" dirty="0"/>
              <a:t>ponekad 1x na dve ili tri nedelje (ili ređe)</a:t>
            </a:r>
          </a:p>
          <a:p>
            <a:pPr eaLnBrk="1" hangingPunct="1"/>
            <a:endParaRPr lang="it-CH" sz="2000" dirty="0"/>
          </a:p>
          <a:p>
            <a:pPr eaLnBrk="1" hangingPunct="1"/>
            <a:r>
              <a:rPr lang="sr-Latn-CS" sz="2000" dirty="0"/>
              <a:t>+ pohađanje vrtića (neka deca)</a:t>
            </a:r>
            <a:endParaRPr lang="it-CH" sz="2000" dirty="0"/>
          </a:p>
          <a:p>
            <a:pPr eaLnBrk="1" hangingPunct="1"/>
            <a:r>
              <a:rPr lang="sr-Latn-CS" sz="2000" dirty="0"/>
              <a:t>+ tretman u privatnim službama </a:t>
            </a:r>
            <a:r>
              <a:rPr lang="it-CH" sz="2000" dirty="0"/>
              <a:t>(</a:t>
            </a:r>
            <a:r>
              <a:rPr lang="sr-Latn-CS" sz="2000" dirty="0"/>
              <a:t>razvojne intervencije, biomedicinski pristup</a:t>
            </a:r>
            <a:r>
              <a:rPr lang="it-CH" sz="2000" dirty="0"/>
              <a:t>...)</a:t>
            </a:r>
          </a:p>
          <a:p>
            <a:pPr eaLnBrk="1" hangingPunct="1"/>
            <a:endParaRPr lang="it-CH" sz="2400" dirty="0"/>
          </a:p>
          <a:p>
            <a:pPr eaLnBrk="1" hangingPunct="1"/>
            <a:endParaRPr lang="it-CH" sz="2400" dirty="0"/>
          </a:p>
          <a:p>
            <a:pPr eaLnBrk="1" hangingPunct="1"/>
            <a:endParaRPr lang="it-CH" dirty="0"/>
          </a:p>
          <a:p>
            <a:pPr eaLnBrk="1" hangingPunct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438400"/>
            <a:ext cx="312420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sz="2400" b="1" dirty="0"/>
              <a:t>Roditelji</a:t>
            </a:r>
            <a:r>
              <a:rPr lang="it-CH" sz="2400" b="1" dirty="0"/>
              <a:t>?</a:t>
            </a:r>
          </a:p>
          <a:p>
            <a:r>
              <a:rPr lang="sr-Latn-CS" sz="2400" dirty="0"/>
              <a:t>Razmena informacija o detetu sa </a:t>
            </a:r>
            <a:r>
              <a:rPr lang="sr-Latn-CS" sz="2400" dirty="0" smtClean="0"/>
              <a:t>stručnjacima</a:t>
            </a:r>
          </a:p>
          <a:p>
            <a:endParaRPr lang="sr-Latn-CS" sz="2400" dirty="0"/>
          </a:p>
          <a:p>
            <a:r>
              <a:rPr lang="sr-Latn-CS" sz="2400" dirty="0"/>
              <a:t>Savetovanje  - </a:t>
            </a:r>
            <a:r>
              <a:rPr lang="sr-Latn-CS" sz="2400" dirty="0" smtClean="0"/>
              <a:t>ponekad</a:t>
            </a:r>
          </a:p>
          <a:p>
            <a:endParaRPr lang="sr-Latn-CS" sz="2400" dirty="0"/>
          </a:p>
          <a:p>
            <a:r>
              <a:rPr lang="sr-Latn-CS" sz="2400" dirty="0"/>
              <a:t>Obuka za rad sa detetom </a:t>
            </a:r>
            <a:r>
              <a:rPr lang="sr-Latn-CS" sz="2400" dirty="0" smtClean="0"/>
              <a:t>– retko</a:t>
            </a:r>
          </a:p>
        </p:txBody>
      </p:sp>
    </p:spTree>
    <p:extLst>
      <p:ext uri="{BB962C8B-B14F-4D97-AF65-F5344CB8AC3E}">
        <p14:creationId xmlns:p14="http://schemas.microsoft.com/office/powerpoint/2010/main" val="2117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77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Naša sredina</a:t>
            </a:r>
          </a:p>
          <a:p>
            <a:pPr eaLnBrk="1" hangingPunct="1"/>
            <a:r>
              <a:rPr lang="sr-Latn-RS" altLang="en-US" sz="2000" b="1" dirty="0">
                <a:latin typeface="+mn-lt"/>
              </a:rPr>
              <a:t>Snage: </a:t>
            </a:r>
          </a:p>
          <a:p>
            <a:pPr eaLnBrk="1" hangingPunct="1"/>
            <a:r>
              <a:rPr lang="sr-Latn-RS" altLang="en-US" sz="2000" dirty="0">
                <a:latin typeface="+mn-lt"/>
              </a:rPr>
              <a:t>razvojna orijentacija ( defektološka struka)</a:t>
            </a:r>
          </a:p>
          <a:p>
            <a:pPr eaLnBrk="1" hangingPunct="1"/>
            <a:r>
              <a:rPr lang="sr-Latn-RS" altLang="en-US" sz="2000" dirty="0">
                <a:latin typeface="+mn-lt"/>
              </a:rPr>
              <a:t>edukacija iz primene metoda reedukacije psihomotorike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dirty="0" err="1">
                <a:latin typeface="+mn-lt"/>
              </a:rPr>
              <a:t>prilago</a:t>
            </a:r>
            <a:r>
              <a:rPr lang="sr-Latn-RS" altLang="en-US" sz="2000" dirty="0">
                <a:latin typeface="+mn-lt"/>
              </a:rPr>
              <a:t>đen logopedski tretman</a:t>
            </a:r>
          </a:p>
          <a:p>
            <a:pPr eaLnBrk="1" hangingPunct="1"/>
            <a:r>
              <a:rPr lang="sr-Latn-RS" altLang="en-US" sz="2000" dirty="0">
                <a:latin typeface="+mn-lt"/>
              </a:rPr>
              <a:t>pojava edukovanih stručnjaka za primenu drugih vidova tretmana ( DIR, ABBA, senzorna integracija...)</a:t>
            </a:r>
          </a:p>
          <a:p>
            <a:pPr eaLnBrk="1" hangingPunct="1"/>
            <a:endParaRPr lang="sr-Latn-RS" altLang="en-US" sz="2000" dirty="0">
              <a:latin typeface="+mn-lt"/>
            </a:endParaRPr>
          </a:p>
          <a:p>
            <a:pPr eaLnBrk="1" hangingPunct="1"/>
            <a:r>
              <a:rPr lang="sr-Latn-RS" altLang="en-US" sz="2000" b="1" dirty="0" smtClean="0">
                <a:latin typeface="+mn-lt"/>
              </a:rPr>
              <a:t>Slabosti:</a:t>
            </a:r>
            <a:endParaRPr lang="sr-Latn-RS" altLang="en-US" sz="2000" b="1" dirty="0">
              <a:latin typeface="+mn-lt"/>
            </a:endParaRPr>
          </a:p>
          <a:p>
            <a:pPr eaLnBrk="1" hangingPunct="1"/>
            <a:r>
              <a:rPr lang="sr-Latn-RS" altLang="en-US" sz="2000" dirty="0">
                <a:latin typeface="+mn-lt"/>
              </a:rPr>
              <a:t>loša organizacija, nedovoljni kapaciteti, neujednačenost informacija, nedovoljno zastupljen rad sa roditeljima, </a:t>
            </a:r>
            <a:r>
              <a:rPr lang="sr-Latn-RS" altLang="en-US" sz="2000" dirty="0" smtClean="0">
                <a:latin typeface="+mn-lt"/>
              </a:rPr>
              <a:t>odsustvo standardizovanih instrumenata procene i praćenja efekata tretmana, slaba saradnja izmedju sektora.....</a:t>
            </a:r>
            <a:endParaRPr lang="sr-Latn-RS" altLang="en-US" sz="2000" dirty="0">
              <a:latin typeface="+mn-lt"/>
            </a:endParaRPr>
          </a:p>
          <a:p>
            <a:pPr eaLnBrk="1" hangingPunct="1"/>
            <a:endParaRPr lang="sr-Latn-RS" altLang="en-US" sz="2000" dirty="0">
              <a:latin typeface="+mn-lt"/>
            </a:endParaRPr>
          </a:p>
          <a:p>
            <a:pPr eaLnBrk="1" hangingPunct="1"/>
            <a:r>
              <a:rPr lang="sr-Latn-CS" altLang="en-US" sz="2000" b="1" dirty="0" smtClean="0">
                <a:latin typeface="+mn-lt"/>
              </a:rPr>
              <a:t>Kako unaprediti</a:t>
            </a:r>
            <a:r>
              <a:rPr lang="sr-Latn-RS" altLang="en-US" sz="2000" b="1" dirty="0" smtClean="0">
                <a:latin typeface="+mn-lt"/>
              </a:rPr>
              <a:t>:</a:t>
            </a:r>
            <a:endParaRPr lang="sr-Latn-RS" altLang="en-US" sz="2000" b="1" dirty="0">
              <a:latin typeface="+mn-lt"/>
            </a:endParaRPr>
          </a:p>
          <a:p>
            <a:pPr eaLnBrk="1" hangingPunct="1"/>
            <a:r>
              <a:rPr lang="sr-Latn-RS" altLang="en-US" sz="2000" dirty="0">
                <a:latin typeface="+mn-lt"/>
              </a:rPr>
              <a:t>povezivanje i jačanje postojećih resursa, kao i razvijanje </a:t>
            </a:r>
            <a:r>
              <a:rPr lang="sr-Latn-RS" altLang="en-US" sz="2000" dirty="0" smtClean="0">
                <a:latin typeface="+mn-lt"/>
              </a:rPr>
              <a:t>novih</a:t>
            </a:r>
          </a:p>
          <a:p>
            <a:r>
              <a:rPr lang="sr-Latn-RS" altLang="en-US" sz="2000" dirty="0">
                <a:latin typeface="+mn-lt"/>
              </a:rPr>
              <a:t>razvijanje (povezivanje i jačanje)  kapaciteta lokalne zajednice, saradnja izmedju sektora</a:t>
            </a:r>
          </a:p>
          <a:p>
            <a:pPr eaLnBrk="1" hangingPunct="1"/>
            <a:r>
              <a:rPr lang="sr-Latn-RS" altLang="en-US" sz="2000" dirty="0" smtClean="0">
                <a:latin typeface="+mn-lt"/>
              </a:rPr>
              <a:t>razvijanje </a:t>
            </a:r>
            <a:r>
              <a:rPr lang="sr-Latn-RS" altLang="en-US" sz="2000" dirty="0">
                <a:latin typeface="+mn-lt"/>
              </a:rPr>
              <a:t>veština saradnje sa </a:t>
            </a:r>
            <a:r>
              <a:rPr lang="sr-Latn-RS" altLang="en-US" sz="2000" dirty="0" smtClean="0">
                <a:latin typeface="+mn-lt"/>
              </a:rPr>
              <a:t>roditeljima</a:t>
            </a:r>
          </a:p>
          <a:p>
            <a:pPr eaLnBrk="1" hangingPunct="1"/>
            <a:r>
              <a:rPr lang="sr-Latn-RS" altLang="en-US" sz="2000" dirty="0">
                <a:latin typeface="+mn-lt"/>
              </a:rPr>
              <a:t>u</a:t>
            </a:r>
            <a:r>
              <a:rPr lang="sr-Latn-RS" altLang="en-US" sz="2000" dirty="0" smtClean="0">
                <a:latin typeface="+mn-lt"/>
              </a:rPr>
              <a:t>vođenje standardizovanih instrumenata</a:t>
            </a:r>
          </a:p>
          <a:p>
            <a:pPr eaLnBrk="1" hangingPunct="1"/>
            <a:r>
              <a:rPr lang="sr-Latn-RS" altLang="en-US" sz="2000" dirty="0">
                <a:latin typeface="+mn-lt"/>
              </a:rPr>
              <a:t>r</a:t>
            </a:r>
            <a:r>
              <a:rPr lang="sr-Latn-RS" altLang="en-US" sz="2000" dirty="0" smtClean="0">
                <a:latin typeface="+mn-lt"/>
              </a:rPr>
              <a:t>azvijanje modela ranih intervencija</a:t>
            </a:r>
            <a:endParaRPr lang="sr-Latn-RS" altLang="en-US" sz="2000" dirty="0">
              <a:latin typeface="+mn-lt"/>
            </a:endParaRPr>
          </a:p>
          <a:p>
            <a:pPr eaLnBrk="1" hangingPunct="1"/>
            <a:r>
              <a:rPr lang="sr-Latn-RS" altLang="en-US" sz="2000" dirty="0" smtClean="0">
                <a:latin typeface="+mn-lt"/>
              </a:rPr>
              <a:t>promocija </a:t>
            </a:r>
            <a:r>
              <a:rPr lang="sr-Latn-RS" altLang="en-US" sz="2000" dirty="0">
                <a:latin typeface="+mn-lt"/>
              </a:rPr>
              <a:t>i primena inkluzivnih principa u </a:t>
            </a:r>
            <a:r>
              <a:rPr lang="sr-Latn-RS" altLang="en-US" sz="2000" dirty="0" smtClean="0">
                <a:latin typeface="+mn-lt"/>
              </a:rPr>
              <a:t>radu</a:t>
            </a:r>
          </a:p>
          <a:p>
            <a:pPr eaLnBrk="1" hangingPunct="1"/>
            <a:r>
              <a:rPr lang="sr-Latn-RS" altLang="en-US" sz="2000" dirty="0" smtClean="0">
                <a:latin typeface="+mn-lt"/>
              </a:rPr>
              <a:t>.........</a:t>
            </a:r>
          </a:p>
          <a:p>
            <a:pPr eaLnBrk="1" hangingPunct="1"/>
            <a:endParaRPr lang="sr-Latn-RS" altLang="en-US" sz="2000" dirty="0">
              <a:latin typeface="+mn-lt"/>
            </a:endParaRPr>
          </a:p>
          <a:p>
            <a:pPr eaLnBrk="1" hangingPunct="1"/>
            <a:endParaRPr lang="sr-Latn-RS" altLang="en-US" sz="2000" dirty="0">
              <a:latin typeface="Times New Roman" pitchFamily="18" charset="0"/>
            </a:endParaRPr>
          </a:p>
          <a:p>
            <a:pPr eaLnBrk="1" hangingPunct="1"/>
            <a:endParaRPr lang="sr-Latn-RS" alt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7868531"/>
              </p:ext>
            </p:extLst>
          </p:nvPr>
        </p:nvGraphicFramePr>
        <p:xfrm>
          <a:off x="0" y="365125"/>
          <a:ext cx="89535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24" y="409569"/>
            <a:ext cx="1450181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4" y="3649484"/>
            <a:ext cx="2218386" cy="6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98" y="459501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57488"/>
            <a:ext cx="97869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52" y="5440253"/>
            <a:ext cx="76795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530739"/>
            <a:ext cx="19859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2000" b="1" dirty="0" smtClean="0"/>
          </a:p>
          <a:p>
            <a:r>
              <a:rPr lang="vi-VN" sz="2000" b="1" dirty="0" smtClean="0"/>
              <a:t>Nacionaln</a:t>
            </a:r>
            <a:r>
              <a:rPr lang="sr-Latn-CS" sz="2000" b="1" dirty="0" smtClean="0"/>
              <a:t>i</a:t>
            </a:r>
            <a:r>
              <a:rPr lang="vi-VN" sz="2000" b="1" dirty="0" smtClean="0"/>
              <a:t> program </a:t>
            </a:r>
            <a:r>
              <a:rPr lang="vi-VN" sz="2000" b="1" dirty="0"/>
              <a:t>za unapređenje razvoja </a:t>
            </a:r>
            <a:r>
              <a:rPr lang="sr-Latn-CS" sz="2000" b="1" dirty="0" smtClean="0"/>
              <a:t> </a:t>
            </a:r>
            <a:r>
              <a:rPr lang="vi-VN" sz="2000" b="1" dirty="0" smtClean="0"/>
              <a:t>u </a:t>
            </a:r>
            <a:r>
              <a:rPr lang="vi-VN" sz="2000" b="1" dirty="0"/>
              <a:t>ranom </a:t>
            </a:r>
            <a:r>
              <a:rPr lang="vi-VN" sz="2000" b="1" dirty="0" smtClean="0"/>
              <a:t>detinjstvu</a:t>
            </a:r>
            <a:r>
              <a:rPr lang="sr-Latn-CS" sz="2000" b="1" dirty="0"/>
              <a:t> </a:t>
            </a:r>
            <a:r>
              <a:rPr lang="sr-Latn-CS" sz="2000" b="1" dirty="0" smtClean="0"/>
              <a:t>- </a:t>
            </a:r>
            <a:r>
              <a:rPr lang="sr-Latn-CS" sz="2000" b="1" dirty="0"/>
              <a:t>Vlada RS - </a:t>
            </a:r>
            <a:r>
              <a:rPr lang="ru-RU" sz="2000" dirty="0" smtClean="0"/>
              <a:t>Сл</a:t>
            </a:r>
            <a:r>
              <a:rPr lang="ru-RU" sz="2000" dirty="0"/>
              <a:t>. гл. РС, </a:t>
            </a:r>
            <a:r>
              <a:rPr lang="ru-RU" sz="2000" dirty="0" smtClean="0"/>
              <a:t>бр. 22/16 .</a:t>
            </a:r>
            <a:r>
              <a:rPr lang="sr-Latn-CS" sz="2000" dirty="0" smtClean="0"/>
              <a:t>mart.2016.g.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Rano </a:t>
            </a:r>
            <a:r>
              <a:rPr lang="it-IT" sz="2000" dirty="0"/>
              <a:t>otkrivanje i adekvatno praćenje sve dece sa smetnjama u razvoju </a:t>
            </a:r>
            <a:endParaRPr lang="vi-VN" sz="2000" dirty="0"/>
          </a:p>
          <a:p>
            <a:endParaRPr lang="sr-Latn-C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sr-Latn-C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Latn-CS" sz="2000" dirty="0" smtClean="0"/>
              <a:t>I</a:t>
            </a:r>
            <a:r>
              <a:rPr lang="vi-VN" sz="2000" dirty="0" smtClean="0"/>
              <a:t>zrada </a:t>
            </a:r>
            <a:r>
              <a:rPr lang="vi-VN" sz="2000" dirty="0"/>
              <a:t>vodiča dobre prakse za prevenciju, rano otkrivanje i rane intervencije kod dece sa određenim smetnjama u ranom </a:t>
            </a:r>
            <a:r>
              <a:rPr lang="vi-VN" sz="2000" dirty="0" smtClean="0"/>
              <a:t>razvoju</a:t>
            </a:r>
            <a:endParaRPr lang="sr-Latn-C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sr-Latn-C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sr-Latn-C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Latn-CS" sz="2000" dirty="0" smtClean="0"/>
              <a:t>R</a:t>
            </a:r>
            <a:r>
              <a:rPr lang="vi-VN" sz="2000" dirty="0" smtClean="0"/>
              <a:t>ane </a:t>
            </a:r>
            <a:r>
              <a:rPr lang="vi-VN" sz="2000" dirty="0"/>
              <a:t>intervencije i sveobuhvatni </a:t>
            </a:r>
            <a:r>
              <a:rPr lang="vi-VN" sz="2000" dirty="0" smtClean="0"/>
              <a:t>tretman</a:t>
            </a:r>
            <a:r>
              <a:rPr lang="sr-Latn-CS" sz="2000" dirty="0" smtClean="0"/>
              <a:t> - j</a:t>
            </a:r>
            <a:r>
              <a:rPr lang="vi-VN" sz="2000" dirty="0" smtClean="0"/>
              <a:t>ačanje </a:t>
            </a:r>
            <a:r>
              <a:rPr lang="vi-VN" sz="2000" dirty="0"/>
              <a:t>saradnje zdravstvenih ustanova, razvijanje mreže ustanova izvan zdravstvenih ustanova i intenziviranje međusektorke saradnje i partnerskog odnosa.</a:t>
            </a:r>
          </a:p>
          <a:p>
            <a:r>
              <a:rPr lang="vi-VN" sz="2000" dirty="0"/>
              <a:t/>
            </a:r>
            <a:br>
              <a:rPr lang="vi-VN" sz="2000" dirty="0"/>
            </a:br>
            <a:r>
              <a:rPr lang="vi-VN" dirty="0"/>
              <a:t/>
            </a:r>
            <a:br>
              <a:rPr lang="vi-VN" dirty="0"/>
            </a:br>
            <a:endParaRPr lang="sr-Latn-CS" sz="2000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257800"/>
            <a:ext cx="1809750" cy="147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96" y="1143000"/>
            <a:ext cx="1933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8763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Društvo  za dečju i adolescentnu psihijatriju i srodne struke Srbije</a:t>
            </a:r>
          </a:p>
          <a:p>
            <a:endParaRPr lang="sr-Latn-CS" sz="2400" b="1" u="sng" dirty="0" smtClean="0"/>
          </a:p>
          <a:p>
            <a:endParaRPr lang="sr-Latn-CS" sz="2400" b="1" u="sng" dirty="0" smtClean="0"/>
          </a:p>
          <a:p>
            <a:r>
              <a:rPr lang="en-US" sz="2400" b="1" u="sng" dirty="0" err="1" smtClean="0"/>
              <a:t>Projekat</a:t>
            </a:r>
            <a:r>
              <a:rPr lang="sr-Latn-CS" sz="2400" b="1" u="sng" dirty="0" smtClean="0"/>
              <a:t>        </a:t>
            </a:r>
            <a:endParaRPr lang="en-US" sz="2400" dirty="0" smtClean="0"/>
          </a:p>
          <a:p>
            <a:r>
              <a:rPr lang="it-CH" sz="2400" dirty="0" smtClean="0"/>
              <a:t>“</a:t>
            </a:r>
            <a:r>
              <a:rPr lang="it-CH" sz="2400" dirty="0"/>
              <a:t>Jačanje kapaciteta zdravstvenog i drugih sistema za bolju podršku deci sa spektrom autističnih poremećaja, deci sa teškoćama u socijalno – emocionalnom razvoju i deci izloženoj nasilju”</a:t>
            </a:r>
            <a:endParaRPr lang="en-US" sz="2400" dirty="0"/>
          </a:p>
          <a:p>
            <a:endParaRPr lang="en-US" sz="2400" dirty="0" smtClean="0"/>
          </a:p>
          <a:p>
            <a:r>
              <a:rPr lang="it-CH" sz="2400" b="1" dirty="0"/>
              <a:t>Vreme trajanja: </a:t>
            </a:r>
            <a:r>
              <a:rPr lang="it-CH" sz="2400" dirty="0"/>
              <a:t>24 meseca (maj 2016. - maj 2018</a:t>
            </a:r>
            <a:r>
              <a:rPr lang="it-CH" sz="2400" dirty="0" smtClean="0"/>
              <a:t>.)</a:t>
            </a:r>
            <a:endParaRPr lang="sr-Latn-CS" sz="2400" b="1" dirty="0" smtClean="0"/>
          </a:p>
          <a:p>
            <a:r>
              <a:rPr lang="it-CH" sz="2400" b="1" dirty="0" smtClean="0"/>
              <a:t>Teritorija</a:t>
            </a:r>
            <a:r>
              <a:rPr lang="it-CH" sz="2400" dirty="0"/>
              <a:t>:</a:t>
            </a:r>
            <a:r>
              <a:rPr lang="it-CH" sz="2400" b="1" dirty="0"/>
              <a:t> </a:t>
            </a:r>
            <a:r>
              <a:rPr lang="sr-Latn-CS" sz="2400" dirty="0"/>
              <a:t>Č</a:t>
            </a:r>
            <a:r>
              <a:rPr lang="it-CH" sz="2400" dirty="0" smtClean="0"/>
              <a:t>etiri </a:t>
            </a:r>
            <a:r>
              <a:rPr lang="it-CH" sz="2400" dirty="0"/>
              <a:t>grada ( Beograd, Novi Sad, Kragujevac, Niš), uz dodatnih 12 </a:t>
            </a:r>
            <a:r>
              <a:rPr lang="it-CH" sz="2400" dirty="0" smtClean="0"/>
              <a:t>opština</a:t>
            </a:r>
            <a:endParaRPr lang="sr-Latn-CS" sz="2400" dirty="0" smtClean="0"/>
          </a:p>
          <a:p>
            <a:r>
              <a:rPr lang="it-CH" sz="2400" b="1" dirty="0"/>
              <a:t>Koordinatorka  projekta</a:t>
            </a:r>
            <a:r>
              <a:rPr lang="it-CH" sz="2400" dirty="0"/>
              <a:t>: Doc. Dr. Milica Pejović-Milovančević</a:t>
            </a:r>
            <a:endParaRPr lang="en-US" sz="2400" dirty="0"/>
          </a:p>
          <a:p>
            <a:endParaRPr lang="sr-Latn-CS" sz="2400" dirty="0"/>
          </a:p>
          <a:p>
            <a:r>
              <a:rPr lang="sr-Latn-CS" sz="2400" b="1" dirty="0" smtClean="0"/>
              <a:t>Podrška:        </a:t>
            </a:r>
            <a:r>
              <a:rPr lang="sr-Latn-CS" sz="2400" dirty="0" smtClean="0"/>
              <a:t>Ministarstvo zdravlja RS, UNICEF</a:t>
            </a:r>
            <a:endParaRPr lang="it-CH" sz="2400" dirty="0" smtClean="0"/>
          </a:p>
          <a:p>
            <a:endParaRPr lang="it-CH" sz="2400" dirty="0"/>
          </a:p>
          <a:p>
            <a:endParaRPr lang="it-CH" dirty="0" smtClean="0"/>
          </a:p>
          <a:p>
            <a:endParaRPr lang="en-US" dirty="0"/>
          </a:p>
          <a:p>
            <a:r>
              <a:rPr lang="en-US" dirty="0"/>
              <a:t>	    	    	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17733"/>
            <a:ext cx="15732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841545"/>
            <a:ext cx="2647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2400" dirty="0" smtClean="0"/>
          </a:p>
          <a:p>
            <a:r>
              <a:rPr lang="sr-Latn-CS" sz="2400" dirty="0" smtClean="0"/>
              <a:t>Aktivnosti projekta:</a:t>
            </a:r>
          </a:p>
          <a:p>
            <a:endParaRPr lang="sr-Latn-CS" sz="2400" dirty="0" smtClean="0"/>
          </a:p>
          <a:p>
            <a:r>
              <a:rPr lang="en-GB" sz="2400" dirty="0" err="1" smtClean="0"/>
              <a:t>Razvoj</a:t>
            </a:r>
            <a:r>
              <a:rPr lang="en-GB" sz="2400" dirty="0" smtClean="0"/>
              <a:t> </a:t>
            </a:r>
            <a:r>
              <a:rPr lang="en-GB" sz="2400" dirty="0" err="1"/>
              <a:t>sistema</a:t>
            </a:r>
            <a:r>
              <a:rPr lang="en-GB" sz="2400" dirty="0"/>
              <a:t> </a:t>
            </a:r>
            <a:r>
              <a:rPr lang="en-GB" sz="2400" dirty="0" err="1"/>
              <a:t>skrininga</a:t>
            </a:r>
            <a:r>
              <a:rPr lang="en-GB" sz="2400" dirty="0"/>
              <a:t> </a:t>
            </a:r>
            <a:r>
              <a:rPr lang="en-GB" sz="2400" dirty="0" err="1"/>
              <a:t>kod</a:t>
            </a:r>
            <a:r>
              <a:rPr lang="en-GB" sz="2400" dirty="0"/>
              <a:t> </a:t>
            </a:r>
            <a:r>
              <a:rPr lang="en-GB" sz="2400" dirty="0" err="1"/>
              <a:t>dece</a:t>
            </a:r>
            <a:r>
              <a:rPr lang="en-GB" sz="2400" dirty="0"/>
              <a:t> pod </a:t>
            </a:r>
            <a:r>
              <a:rPr lang="en-GB" sz="2400" dirty="0" err="1"/>
              <a:t>sumnjom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ASD – </a:t>
            </a:r>
            <a:r>
              <a:rPr lang="en-GB" sz="2400" dirty="0" err="1"/>
              <a:t>primena</a:t>
            </a:r>
            <a:r>
              <a:rPr lang="en-GB" sz="2400" dirty="0"/>
              <a:t>  </a:t>
            </a:r>
            <a:r>
              <a:rPr lang="en-GB" sz="2400" dirty="0" smtClean="0"/>
              <a:t>M-CHAT</a:t>
            </a:r>
            <a:r>
              <a:rPr lang="sr-Latn-CS" sz="2400" dirty="0" smtClean="0"/>
              <a:t>-R-F</a:t>
            </a:r>
            <a:r>
              <a:rPr lang="en-GB" sz="2400" dirty="0" smtClean="0"/>
              <a:t> </a:t>
            </a:r>
            <a:r>
              <a:rPr lang="en-GB" sz="2400" dirty="0" err="1"/>
              <a:t>upitnika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nivou</a:t>
            </a:r>
            <a:r>
              <a:rPr lang="en-GB" sz="2400" dirty="0"/>
              <a:t> </a:t>
            </a:r>
            <a:r>
              <a:rPr lang="en-GB" sz="2400" dirty="0" err="1"/>
              <a:t>primarne</a:t>
            </a:r>
            <a:r>
              <a:rPr lang="en-GB" sz="2400" dirty="0"/>
              <a:t> </a:t>
            </a:r>
            <a:r>
              <a:rPr lang="en-GB" sz="2400" dirty="0" err="1"/>
              <a:t>zdravstvene</a:t>
            </a:r>
            <a:r>
              <a:rPr lang="en-GB" sz="2400" dirty="0"/>
              <a:t> </a:t>
            </a:r>
            <a:r>
              <a:rPr lang="en-GB" sz="2400" dirty="0" err="1"/>
              <a:t>zaštite</a:t>
            </a:r>
            <a:r>
              <a:rPr lang="en-GB" sz="2400" dirty="0"/>
              <a:t> </a:t>
            </a:r>
            <a:endParaRPr lang="en-US" sz="2400" dirty="0"/>
          </a:p>
          <a:p>
            <a:pPr lvl="0"/>
            <a:endParaRPr lang="sr-Latn-CS" sz="2400" dirty="0" smtClean="0"/>
          </a:p>
          <a:p>
            <a:pPr lvl="0"/>
            <a:endParaRPr lang="sr-Latn-CS" sz="2400" dirty="0" smtClean="0"/>
          </a:p>
          <a:p>
            <a:pPr lvl="0"/>
            <a:r>
              <a:rPr lang="en-GB" sz="2000" dirty="0" err="1" smtClean="0"/>
              <a:t>Prevod</a:t>
            </a:r>
            <a:r>
              <a:rPr lang="en-GB" sz="2000" dirty="0"/>
              <a:t>, </a:t>
            </a:r>
            <a:r>
              <a:rPr lang="en-GB" sz="2000" dirty="0" err="1" smtClean="0"/>
              <a:t>adaptacija</a:t>
            </a:r>
            <a:r>
              <a:rPr lang="en-GB" sz="2000" dirty="0" smtClean="0"/>
              <a:t> i </a:t>
            </a:r>
            <a:r>
              <a:rPr lang="en-GB" sz="2000" dirty="0" err="1" smtClean="0"/>
              <a:t>standardizacija</a:t>
            </a:r>
            <a:r>
              <a:rPr lang="en-GB" sz="2000" dirty="0" smtClean="0"/>
              <a:t> M-CHAT</a:t>
            </a:r>
            <a:r>
              <a:rPr lang="sr-Latn-CS" sz="2000" dirty="0" smtClean="0"/>
              <a:t>-R-F </a:t>
            </a:r>
            <a:r>
              <a:rPr lang="en-GB" sz="2000" dirty="0" err="1" smtClean="0"/>
              <a:t>upitnika</a:t>
            </a:r>
            <a:endParaRPr lang="en-US" sz="2000" dirty="0" smtClean="0"/>
          </a:p>
          <a:p>
            <a:pPr lvl="0"/>
            <a:endParaRPr lang="sr-Latn-CS" sz="2000" dirty="0" smtClean="0"/>
          </a:p>
          <a:p>
            <a:pPr lvl="0"/>
            <a:r>
              <a:rPr lang="en-GB" sz="2000" dirty="0" err="1" smtClean="0"/>
              <a:t>Pilotiranje</a:t>
            </a:r>
            <a:r>
              <a:rPr lang="en-GB" sz="2000" dirty="0" smtClean="0"/>
              <a:t> (100 </a:t>
            </a:r>
            <a:r>
              <a:rPr lang="en-GB" sz="2000" dirty="0" err="1" smtClean="0"/>
              <a:t>dece</a:t>
            </a:r>
            <a:r>
              <a:rPr lang="en-GB" sz="2000" dirty="0" smtClean="0"/>
              <a:t>)</a:t>
            </a:r>
            <a:endParaRPr lang="en-US" sz="2000" dirty="0" smtClean="0"/>
          </a:p>
          <a:p>
            <a:pPr lvl="0"/>
            <a:endParaRPr lang="sr-Latn-CS" sz="2000" dirty="0" smtClean="0"/>
          </a:p>
          <a:p>
            <a:pPr lvl="0"/>
            <a:r>
              <a:rPr lang="en-GB" sz="2000" dirty="0" err="1" smtClean="0"/>
              <a:t>Primena</a:t>
            </a:r>
            <a:r>
              <a:rPr lang="en-GB" sz="2000" dirty="0" smtClean="0"/>
              <a:t> u tri </a:t>
            </a:r>
            <a:r>
              <a:rPr lang="en-GB" sz="2000" dirty="0" err="1" smtClean="0"/>
              <a:t>lokalne</a:t>
            </a:r>
            <a:r>
              <a:rPr lang="en-GB" sz="2000" dirty="0" smtClean="0"/>
              <a:t> </a:t>
            </a:r>
            <a:r>
              <a:rPr lang="en-GB" sz="2000" dirty="0" err="1" smtClean="0"/>
              <a:t>zajednice</a:t>
            </a:r>
            <a:r>
              <a:rPr lang="en-GB" sz="2000" dirty="0" smtClean="0"/>
              <a:t> </a:t>
            </a:r>
            <a:endParaRPr lang="en-US" sz="2000" dirty="0" smtClean="0"/>
          </a:p>
          <a:p>
            <a:endParaRPr lang="sr-Latn-CS" sz="2400" dirty="0"/>
          </a:p>
          <a:p>
            <a:endParaRPr lang="sr-Latn-CS" sz="2400" dirty="0" smtClean="0"/>
          </a:p>
          <a:p>
            <a:endParaRPr lang="sr-Latn-CS" sz="2400" dirty="0"/>
          </a:p>
          <a:p>
            <a:endParaRPr lang="sr-Latn-CS" sz="2400" dirty="0" smtClean="0"/>
          </a:p>
          <a:p>
            <a:endParaRPr lang="sr-Latn-C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1713359" cy="146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24164"/>
              </p:ext>
            </p:extLst>
          </p:nvPr>
        </p:nvGraphicFramePr>
        <p:xfrm>
          <a:off x="228600" y="647223"/>
          <a:ext cx="7315200" cy="188976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Engrami</a:t>
                      </a:r>
                    </a:p>
                    <a:p>
                      <a:pPr algn="l"/>
                      <a:r>
                        <a:rPr lang="nl-NL" sz="1600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2015, vol. 37, br. 4, str. 41-49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solidFill>
                          <a:srgbClr val="444444"/>
                        </a:solidFill>
                        <a:effectLst/>
                        <a:latin typeface="Candar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Rani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skrining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autističnog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spektra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poremećaja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u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Srbiji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- pilot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studija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skrining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instrumenata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za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roditelje</a:t>
                      </a:r>
                      <a:r>
                        <a:rPr lang="en-US" sz="1600" b="1" dirty="0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 i </a:t>
                      </a:r>
                      <a:r>
                        <a:rPr lang="en-US" sz="1600" b="1" dirty="0" err="1">
                          <a:solidFill>
                            <a:srgbClr val="444444"/>
                          </a:solidFill>
                          <a:effectLst/>
                          <a:latin typeface="Candara"/>
                        </a:rPr>
                        <a:t>vaspitače</a:t>
                      </a:r>
                      <a:endParaRPr lang="en-US" sz="1600" b="1" dirty="0">
                        <a:solidFill>
                          <a:srgbClr val="444444"/>
                        </a:solidFill>
                        <a:effectLst/>
                        <a:latin typeface="Candara"/>
                      </a:endParaRPr>
                    </a:p>
                    <a:p>
                      <a:pPr algn="l"/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2"/>
                        </a:rPr>
                        <a:t>Stupar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2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2"/>
                        </a:rPr>
                        <a:t>Duško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3"/>
                        </a:rPr>
                        <a:t>Lakić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3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3"/>
                        </a:rPr>
                        <a:t>Aneta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4"/>
                        </a:rPr>
                        <a:t>Jančić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4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4"/>
                        </a:rPr>
                        <a:t>Jasna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5"/>
                        </a:rPr>
                        <a:t>Antin-Pavlović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5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5"/>
                        </a:rPr>
                        <a:t>Tijana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6"/>
                        </a:rPr>
                        <a:t>Marković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6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6"/>
                        </a:rPr>
                        <a:t>Jasmina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7"/>
                        </a:rPr>
                        <a:t>Joksimović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7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7"/>
                        </a:rPr>
                        <a:t>Miroslava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8"/>
                        </a:rPr>
                        <a:t>Kobac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8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8"/>
                        </a:rPr>
                        <a:t>Dubravka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9"/>
                        </a:rPr>
                        <a:t>Matić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9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9"/>
                        </a:rPr>
                        <a:t>Tanja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0"/>
                        </a:rPr>
                        <a:t>Cvetković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0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0"/>
                        </a:rPr>
                        <a:t>Petar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1"/>
                        </a:rPr>
                        <a:t>Hutović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1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1"/>
                        </a:rPr>
                        <a:t>Lidija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2"/>
                        </a:rPr>
                        <a:t>Srećković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2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2"/>
                        </a:rPr>
                        <a:t>Nataša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ndara"/>
                        </a:rPr>
                        <a:t> 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3"/>
                        </a:rPr>
                        <a:t>Stevanović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3"/>
                        </a:rPr>
                        <a:t> </a:t>
                      </a:r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ndara"/>
                          <a:hlinkClick r:id="rId13"/>
                        </a:rPr>
                        <a:t>Dejan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ndar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581400"/>
            <a:ext cx="678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"</a:t>
            </a:r>
            <a:r>
              <a:rPr lang="en-US" sz="1600" b="1" dirty="0"/>
              <a:t>Serbian Language version of the Modified Checklist for Autism in Toddlers, Revised, with Follow-Up: Cross-Cultural Adaptation and Assessment of Reliability” </a:t>
            </a:r>
            <a:endParaRPr lang="sr-Latn-CS" sz="1600" b="1" dirty="0" smtClean="0"/>
          </a:p>
          <a:p>
            <a:r>
              <a:rPr lang="en-US" sz="1600" dirty="0"/>
              <a:t>Mia </a:t>
            </a:r>
            <a:r>
              <a:rPr lang="en-US" sz="1600" dirty="0" err="1" smtClean="0"/>
              <a:t>Carakovac</a:t>
            </a:r>
            <a:r>
              <a:rPr lang="en-US" sz="1600" dirty="0" smtClean="0"/>
              <a:t>, </a:t>
            </a:r>
            <a:r>
              <a:rPr lang="en-US" sz="1600" dirty="0" err="1"/>
              <a:t>Jelena</a:t>
            </a:r>
            <a:r>
              <a:rPr lang="en-US" sz="1600" dirty="0"/>
              <a:t> </a:t>
            </a:r>
            <a:r>
              <a:rPr lang="en-US" sz="1600" dirty="0" err="1" smtClean="0"/>
              <a:t>Jovanovic,Marko</a:t>
            </a:r>
            <a:r>
              <a:rPr lang="en-US" sz="1600" dirty="0" smtClean="0"/>
              <a:t> </a:t>
            </a:r>
            <a:r>
              <a:rPr lang="en-US" sz="1600" dirty="0" err="1" smtClean="0"/>
              <a:t>Kalan</a:t>
            </a:r>
            <a:r>
              <a:rPr lang="sr-Latn-CS" sz="1600" dirty="0" smtClean="0"/>
              <a:t>j</a:t>
            </a:r>
            <a:r>
              <a:rPr lang="en-US" sz="1600" dirty="0" smtClean="0"/>
              <a:t> </a:t>
            </a:r>
            <a:r>
              <a:rPr lang="en-US" sz="1600" dirty="0"/>
              <a:t>, </a:t>
            </a:r>
            <a:r>
              <a:rPr lang="en-US" sz="1600" dirty="0" err="1"/>
              <a:t>Nenad</a:t>
            </a:r>
            <a:r>
              <a:rPr lang="en-US" sz="1600" dirty="0"/>
              <a:t> </a:t>
            </a:r>
            <a:r>
              <a:rPr lang="en-US" sz="1600" dirty="0" err="1" smtClean="0"/>
              <a:t>Rudic</a:t>
            </a:r>
            <a:r>
              <a:rPr lang="en-US" sz="1600" dirty="0" smtClean="0"/>
              <a:t> </a:t>
            </a:r>
            <a:r>
              <a:rPr lang="en-US" sz="1600" dirty="0"/>
              <a:t>, </a:t>
            </a:r>
            <a:r>
              <a:rPr lang="en-US" sz="1600" dirty="0" err="1"/>
              <a:t>Olivera</a:t>
            </a:r>
            <a:r>
              <a:rPr lang="en-US" sz="1600" dirty="0"/>
              <a:t> </a:t>
            </a:r>
            <a:r>
              <a:rPr lang="en-US" sz="1600" dirty="0" err="1"/>
              <a:t>Aleksic</a:t>
            </a:r>
            <a:r>
              <a:rPr lang="en-US" sz="1600" dirty="0"/>
              <a:t> – </a:t>
            </a:r>
            <a:r>
              <a:rPr lang="en-US" sz="1600" dirty="0" err="1" smtClean="0"/>
              <a:t>Hil</a:t>
            </a:r>
            <a:r>
              <a:rPr lang="en-US" sz="1600" dirty="0" smtClean="0"/>
              <a:t> </a:t>
            </a:r>
            <a:r>
              <a:rPr lang="en-US" sz="1600" dirty="0"/>
              <a:t>, </a:t>
            </a:r>
            <a:r>
              <a:rPr lang="en-US" sz="1600" dirty="0" err="1"/>
              <a:t>Branko</a:t>
            </a:r>
            <a:r>
              <a:rPr lang="en-US" sz="1600" dirty="0"/>
              <a:t> </a:t>
            </a:r>
            <a:r>
              <a:rPr lang="en-US" sz="1600" dirty="0" err="1" smtClean="0"/>
              <a:t>Aleksic</a:t>
            </a:r>
            <a:r>
              <a:rPr lang="en-US" sz="1600" dirty="0" smtClean="0"/>
              <a:t>, </a:t>
            </a:r>
            <a:r>
              <a:rPr lang="en-US" sz="1600" dirty="0" err="1"/>
              <a:t>Itzel</a:t>
            </a:r>
            <a:r>
              <a:rPr lang="en-US" sz="1600" dirty="0"/>
              <a:t> </a:t>
            </a:r>
            <a:r>
              <a:rPr lang="en-US" sz="1600" dirty="0" err="1"/>
              <a:t>Bustos</a:t>
            </a:r>
            <a:r>
              <a:rPr lang="en-US" sz="1600" dirty="0"/>
              <a:t> </a:t>
            </a:r>
            <a:r>
              <a:rPr lang="en-US" sz="1600" dirty="0" smtClean="0"/>
              <a:t>Villalobos </a:t>
            </a:r>
            <a:r>
              <a:rPr lang="en-US" sz="1600" dirty="0"/>
              <a:t>, Hideki </a:t>
            </a:r>
            <a:r>
              <a:rPr lang="en-US" sz="1600" dirty="0" err="1" smtClean="0"/>
              <a:t>Kasuya</a:t>
            </a:r>
            <a:r>
              <a:rPr lang="en-US" sz="1600" dirty="0" smtClean="0"/>
              <a:t> </a:t>
            </a:r>
            <a:r>
              <a:rPr lang="en-US" sz="1600" dirty="0"/>
              <a:t>, Norio </a:t>
            </a:r>
            <a:r>
              <a:rPr lang="en-US" sz="1600" dirty="0" smtClean="0"/>
              <a:t>Ozaki </a:t>
            </a:r>
            <a:r>
              <a:rPr lang="en-US" sz="1600" dirty="0"/>
              <a:t>, </a:t>
            </a:r>
            <a:r>
              <a:rPr lang="en-US" sz="1600" dirty="0" err="1"/>
              <a:t>Dusica</a:t>
            </a:r>
            <a:r>
              <a:rPr lang="en-US" sz="1600" dirty="0"/>
              <a:t> </a:t>
            </a:r>
            <a:r>
              <a:rPr lang="en-US" sz="1600" dirty="0" err="1"/>
              <a:t>Lecic</a:t>
            </a:r>
            <a:r>
              <a:rPr lang="en-US" sz="1600" dirty="0"/>
              <a:t> – </a:t>
            </a:r>
            <a:r>
              <a:rPr lang="en-US" sz="1600" dirty="0" err="1" smtClean="0"/>
              <a:t>Tosevski</a:t>
            </a:r>
            <a:r>
              <a:rPr lang="sr-Latn-CS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Milica</a:t>
            </a:r>
            <a:r>
              <a:rPr lang="en-US" sz="1600" dirty="0"/>
              <a:t> </a:t>
            </a:r>
            <a:r>
              <a:rPr lang="en-US" sz="1600" dirty="0" err="1"/>
              <a:t>Pejovic</a:t>
            </a:r>
            <a:r>
              <a:rPr lang="en-US" sz="1600" dirty="0"/>
              <a:t> – </a:t>
            </a:r>
            <a:r>
              <a:rPr lang="en-US" sz="1600" dirty="0" err="1" smtClean="0"/>
              <a:t>Milovancevic</a:t>
            </a:r>
            <a:endParaRPr lang="sr-Latn-CS" sz="1600" b="1" dirty="0" smtClean="0"/>
          </a:p>
          <a:p>
            <a:r>
              <a:rPr lang="sr-Latn-CS" dirty="0" smtClean="0"/>
              <a:t>Primljen rad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4780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3137807"/>
            <a:ext cx="101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981200" cy="12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Razvoj</a:t>
            </a:r>
            <a:r>
              <a:rPr lang="en-GB" sz="2400" dirty="0" smtClean="0"/>
              <a:t> </a:t>
            </a:r>
            <a:r>
              <a:rPr lang="en-GB" sz="2400" dirty="0"/>
              <a:t>i </a:t>
            </a:r>
            <a:r>
              <a:rPr lang="en-GB" sz="2400" dirty="0" err="1"/>
              <a:t>diseminacija</a:t>
            </a:r>
            <a:r>
              <a:rPr lang="en-GB" sz="2400" dirty="0"/>
              <a:t> </a:t>
            </a:r>
            <a:r>
              <a:rPr lang="en-GB" sz="2400" dirty="0" err="1"/>
              <a:t>modela</a:t>
            </a:r>
            <a:r>
              <a:rPr lang="en-GB" sz="2400" dirty="0"/>
              <a:t> </a:t>
            </a:r>
            <a:r>
              <a:rPr lang="en-GB" sz="2400" dirty="0" err="1"/>
              <a:t>Rane</a:t>
            </a:r>
            <a:r>
              <a:rPr lang="en-GB" sz="2400" dirty="0"/>
              <a:t> </a:t>
            </a:r>
            <a:r>
              <a:rPr lang="en-GB" sz="2400" dirty="0" err="1"/>
              <a:t>Intervencije</a:t>
            </a:r>
            <a:r>
              <a:rPr lang="en-GB" sz="2400" dirty="0"/>
              <a:t> (EI)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decu</a:t>
            </a:r>
            <a:r>
              <a:rPr lang="en-GB" sz="2400" dirty="0"/>
              <a:t> </a:t>
            </a:r>
            <a:r>
              <a:rPr lang="en-GB" sz="2400" dirty="0" err="1"/>
              <a:t>predškolskog</a:t>
            </a:r>
            <a:r>
              <a:rPr lang="en-GB" sz="2400" dirty="0"/>
              <a:t> </a:t>
            </a:r>
            <a:r>
              <a:rPr lang="en-GB" sz="2400" dirty="0" err="1"/>
              <a:t>uzrasta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teškoćama</a:t>
            </a:r>
            <a:r>
              <a:rPr lang="en-GB" sz="2400" dirty="0"/>
              <a:t> u socio-</a:t>
            </a:r>
            <a:r>
              <a:rPr lang="en-GB" sz="2400" dirty="0" err="1"/>
              <a:t>emocionalnom</a:t>
            </a:r>
            <a:r>
              <a:rPr lang="en-GB" sz="2400" dirty="0"/>
              <a:t> </a:t>
            </a:r>
            <a:r>
              <a:rPr lang="en-GB" sz="2400" dirty="0" err="1"/>
              <a:t>razvoju</a:t>
            </a:r>
            <a:r>
              <a:rPr lang="en-GB" sz="2400" dirty="0"/>
              <a:t> i </a:t>
            </a:r>
            <a:r>
              <a:rPr lang="sr-Latn-CS" sz="2400" dirty="0" smtClean="0"/>
              <a:t>SAP</a:t>
            </a:r>
            <a:r>
              <a:rPr lang="en-GB" sz="2400" dirty="0" smtClean="0"/>
              <a:t> </a:t>
            </a:r>
            <a:r>
              <a:rPr lang="en-GB" sz="2400" dirty="0"/>
              <a:t>(</a:t>
            </a:r>
            <a:r>
              <a:rPr lang="en-GB" sz="2400" dirty="0" err="1"/>
              <a:t>uključujući</a:t>
            </a:r>
            <a:r>
              <a:rPr lang="en-GB" sz="2400" dirty="0"/>
              <a:t> </a:t>
            </a:r>
            <a:r>
              <a:rPr lang="en-GB" sz="2400" dirty="0" err="1"/>
              <a:t>sumnju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sr-Latn-CS" sz="2400" dirty="0" smtClean="0"/>
              <a:t>SAP</a:t>
            </a:r>
            <a:r>
              <a:rPr lang="en-GB" sz="2400" dirty="0" smtClean="0"/>
              <a:t>)</a:t>
            </a:r>
            <a:endParaRPr lang="sr-Latn-CS" sz="2400" dirty="0" smtClean="0"/>
          </a:p>
          <a:p>
            <a:endParaRPr lang="en-US" sz="2000" dirty="0"/>
          </a:p>
          <a:p>
            <a:pPr lvl="0"/>
            <a:r>
              <a:rPr lang="en-GB" sz="2000" dirty="0" err="1" smtClean="0"/>
              <a:t>Institut</a:t>
            </a:r>
            <a:r>
              <a:rPr lang="en-GB" sz="2000" dirty="0" smtClean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mentalno</a:t>
            </a:r>
            <a:r>
              <a:rPr lang="en-GB" sz="2000" dirty="0"/>
              <a:t> </a:t>
            </a:r>
            <a:r>
              <a:rPr lang="en-GB" sz="2000" dirty="0" err="1" smtClean="0"/>
              <a:t>zdravlje</a:t>
            </a:r>
            <a:r>
              <a:rPr lang="en-GB" sz="2000" dirty="0" smtClean="0"/>
              <a:t> </a:t>
            </a:r>
            <a:r>
              <a:rPr lang="en-GB" sz="2000" dirty="0"/>
              <a:t>u </a:t>
            </a:r>
            <a:r>
              <a:rPr lang="en-GB" sz="2000" dirty="0" err="1"/>
              <a:t>saradnji</a:t>
            </a:r>
            <a:r>
              <a:rPr lang="en-GB" sz="2000" dirty="0"/>
              <a:t> </a:t>
            </a:r>
            <a:r>
              <a:rPr lang="en-GB" sz="2000" dirty="0" err="1" smtClean="0"/>
              <a:t>sa</a:t>
            </a:r>
            <a:r>
              <a:rPr lang="sr-Latn-CS" sz="2000" dirty="0" smtClean="0"/>
              <a:t> domaćim i</a:t>
            </a:r>
            <a:r>
              <a:rPr lang="en-GB" sz="2000" dirty="0" smtClean="0"/>
              <a:t> </a:t>
            </a:r>
            <a:r>
              <a:rPr lang="en-GB" sz="2000" dirty="0" err="1"/>
              <a:t>inostranim</a:t>
            </a:r>
            <a:r>
              <a:rPr lang="en-GB" sz="2000" dirty="0"/>
              <a:t> </a:t>
            </a:r>
            <a:r>
              <a:rPr lang="en-GB" sz="2000" dirty="0" err="1" smtClean="0"/>
              <a:t>saradnicima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7861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0417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090668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„</a:t>
            </a:r>
            <a:r>
              <a:rPr lang="en-US" b="1" dirty="0" smtClean="0"/>
              <a:t>Applicable </a:t>
            </a:r>
            <a:r>
              <a:rPr lang="en-US" b="1" dirty="0"/>
              <a:t>Early Intervention Models for Children with Autism Spectrum </a:t>
            </a:r>
            <a:r>
              <a:rPr lang="en-US" b="1" dirty="0" smtClean="0"/>
              <a:t>Disorder</a:t>
            </a:r>
            <a:r>
              <a:rPr lang="sr-Latn-CS" b="1" dirty="0" smtClean="0"/>
              <a:t>“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smtClean="0"/>
              <a:t>Jonathan </a:t>
            </a:r>
            <a:r>
              <a:rPr lang="en-US" dirty="0"/>
              <a:t>Green, </a:t>
            </a:r>
            <a:r>
              <a:rPr lang="en-US" dirty="0" err="1"/>
              <a:t>Nenad</a:t>
            </a:r>
            <a:r>
              <a:rPr lang="en-US" dirty="0"/>
              <a:t> </a:t>
            </a:r>
            <a:r>
              <a:rPr lang="en-US" dirty="0" err="1"/>
              <a:t>Rudic</a:t>
            </a:r>
            <a:r>
              <a:rPr lang="en-US" dirty="0"/>
              <a:t>, </a:t>
            </a:r>
            <a:r>
              <a:rPr lang="en-US" dirty="0" err="1"/>
              <a:t>Koyeli</a:t>
            </a:r>
            <a:r>
              <a:rPr lang="en-US" dirty="0"/>
              <a:t> </a:t>
            </a:r>
            <a:r>
              <a:rPr lang="en-US" dirty="0" err="1"/>
              <a:t>Sengupta</a:t>
            </a:r>
            <a:r>
              <a:rPr lang="en-US" dirty="0"/>
              <a:t>, Andy Shih, </a:t>
            </a:r>
            <a:r>
              <a:rPr lang="en-US" dirty="0" err="1"/>
              <a:t>Nidhi</a:t>
            </a:r>
            <a:r>
              <a:rPr lang="en-US" dirty="0"/>
              <a:t> </a:t>
            </a:r>
            <a:r>
              <a:rPr lang="en-US" dirty="0" err="1" smtClean="0"/>
              <a:t>Singhal</a:t>
            </a:r>
            <a:r>
              <a:rPr lang="sr-Latn-CS" dirty="0" smtClean="0"/>
              <a:t>, </a:t>
            </a:r>
            <a:r>
              <a:rPr lang="en-US" dirty="0" err="1"/>
              <a:t>Burcu</a:t>
            </a:r>
            <a:r>
              <a:rPr lang="en-US" dirty="0"/>
              <a:t> </a:t>
            </a:r>
            <a:r>
              <a:rPr lang="en-US" dirty="0" err="1" smtClean="0"/>
              <a:t>Bilik</a:t>
            </a:r>
            <a:endParaRPr lang="sr-Latn-CS" dirty="0" smtClean="0"/>
          </a:p>
          <a:p>
            <a:r>
              <a:rPr lang="sr-Latn-CS" dirty="0" smtClean="0"/>
              <a:t>1th International Developmental Pediatrics Congress, Istanbul, decembar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3. Kreiranje </a:t>
            </a:r>
            <a:r>
              <a:rPr lang="sr-Latn-CS" sz="2400" dirty="0"/>
              <a:t>vodiča za zdravstveni sistem u oblasti ranog otkrivanja, procene i ranih intervencija kod dece pod sumnjom na ASD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21297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124201"/>
            <a:ext cx="22685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3048511"/>
            <a:ext cx="2152650" cy="350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3124200"/>
            <a:ext cx="228600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8686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r-Latn-RS" altLang="en-US" sz="1800" dirty="0"/>
          </a:p>
          <a:p>
            <a:endParaRPr lang="sr-Latn-RS" altLang="en-US" sz="1800" dirty="0"/>
          </a:p>
          <a:p>
            <a:endParaRPr lang="sr-Latn-RS" altLang="en-US" sz="1800" dirty="0"/>
          </a:p>
          <a:p>
            <a:r>
              <a:rPr lang="sr-Latn-RS" altLang="en-US" sz="1800" dirty="0" smtClean="0"/>
              <a:t>   </a:t>
            </a:r>
            <a:r>
              <a:rPr lang="sr-Latn-RS" altLang="en-US" sz="2800" dirty="0" smtClean="0">
                <a:solidFill>
                  <a:schemeClr val="bg2">
                    <a:lumMod val="25000"/>
                  </a:schemeClr>
                </a:solidFill>
              </a:rPr>
              <a:t>Razvoj                       Autistički poremećaj</a:t>
            </a:r>
            <a:endParaRPr lang="sr-Latn-CS" altLang="en-US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altLang="en-US" sz="1800" dirty="0" smtClean="0"/>
          </a:p>
          <a:p>
            <a:endParaRPr lang="sr-Latn-CS" altLang="en-US" sz="1800" dirty="0"/>
          </a:p>
          <a:p>
            <a:r>
              <a:rPr lang="sr-Latn-CS" altLang="en-US" sz="1800" dirty="0" smtClean="0"/>
              <a:t>                           </a:t>
            </a:r>
          </a:p>
          <a:p>
            <a:endParaRPr lang="sr-Latn-CS" altLang="en-US" sz="1800" dirty="0"/>
          </a:p>
          <a:p>
            <a:endParaRPr lang="sr-Latn-CS" altLang="en-US" sz="1800" dirty="0" smtClean="0"/>
          </a:p>
          <a:p>
            <a:endParaRPr lang="sr-Latn-CS" altLang="en-US" sz="1800" dirty="0"/>
          </a:p>
          <a:p>
            <a:endParaRPr lang="sr-Latn-CS" altLang="en-US" sz="1800" dirty="0" smtClean="0"/>
          </a:p>
          <a:p>
            <a:endParaRPr lang="sr-Latn-CS" altLang="en-US" sz="1800" dirty="0"/>
          </a:p>
          <a:p>
            <a:endParaRPr lang="sr-Latn-CS" altLang="en-US" sz="1800" dirty="0" smtClean="0"/>
          </a:p>
          <a:p>
            <a:endParaRPr lang="en-US" altLang="en-US" sz="1800" dirty="0"/>
          </a:p>
        </p:txBody>
      </p:sp>
      <p:sp>
        <p:nvSpPr>
          <p:cNvPr id="7" name="Curved Up Arrow 6"/>
          <p:cNvSpPr/>
          <p:nvPr/>
        </p:nvSpPr>
        <p:spPr>
          <a:xfrm rot="-5400000">
            <a:off x="2644576" y="1385316"/>
            <a:ext cx="1216152" cy="731520"/>
          </a:xfrm>
          <a:prstGeom prst="curvedUpArrow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905000" y="1219200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1" y="3402815"/>
            <a:ext cx="37369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025646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Prisutnost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autisti</a:t>
            </a:r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</a:rPr>
              <a:t>čkog poremećaja bitno utiče na način kako dete doživljava i reaguje na druge i svet oko sebe i dovodi do problema u najznačajnijim oblastima razvoja: </a:t>
            </a:r>
          </a:p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</a:rPr>
              <a:t>–  socijalni odnosi</a:t>
            </a:r>
            <a:r>
              <a:rPr lang="sr-Latn-C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</a:rPr>
              <a:t>i komunikacija  </a:t>
            </a:r>
          </a:p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</a:rPr>
              <a:t>-   ponašanje i interesovanja</a:t>
            </a:r>
          </a:p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</a:rPr>
              <a:t>-   emocionalni život </a:t>
            </a:r>
          </a:p>
          <a:p>
            <a:pPr marL="285750" indent="-285750">
              <a:buFontTx/>
              <a:buChar char="-"/>
            </a:pPr>
            <a:r>
              <a:rPr lang="sr-Latn-CS" sz="2400" dirty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</a:rPr>
              <a:t>čenje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6194" y="3694669"/>
            <a:ext cx="307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1438"/>
            <a:ext cx="6934200" cy="800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829" y="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Najvažniji cilj</a:t>
            </a:r>
          </a:p>
          <a:p>
            <a:r>
              <a:rPr lang="sr-Latn-CS" sz="2800" dirty="0" smtClean="0"/>
              <a:t>Povezivanje stručnjaka, službi i roditelja u cilju unapređenja svih segmenata brige o deci sa ASD u našoj zemlji</a:t>
            </a:r>
          </a:p>
        </p:txBody>
      </p:sp>
    </p:spTree>
    <p:extLst>
      <p:ext uri="{BB962C8B-B14F-4D97-AF65-F5344CB8AC3E}">
        <p14:creationId xmlns:p14="http://schemas.microsoft.com/office/powerpoint/2010/main" val="17928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86868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sr-Latn-RS" altLang="en-US" sz="1800" dirty="0">
              <a:latin typeface="Arial" charset="0"/>
            </a:endParaRPr>
          </a:p>
          <a:p>
            <a:pPr eaLnBrk="1" hangingPunct="1"/>
            <a:endParaRPr lang="sr-Latn-RS" altLang="en-US" sz="1800" dirty="0">
              <a:latin typeface="Arial" charset="0"/>
            </a:endParaRPr>
          </a:p>
          <a:p>
            <a:pPr eaLnBrk="1" hangingPunct="1"/>
            <a:endParaRPr lang="sr-Latn-RS" altLang="en-US" sz="1800" dirty="0">
              <a:latin typeface="Arial" charset="0"/>
            </a:endParaRPr>
          </a:p>
          <a:p>
            <a:pPr eaLnBrk="1" hangingPunct="1"/>
            <a:r>
              <a:rPr lang="sr-Latn-RS" altLang="en-US" sz="2800" dirty="0">
                <a:latin typeface="+mn-lt"/>
              </a:rPr>
              <a:t>                        Razvoj                     </a:t>
            </a:r>
            <a:r>
              <a:rPr lang="sr-Latn-RS" altLang="en-US" sz="2800" dirty="0" smtClean="0">
                <a:latin typeface="+mn-lt"/>
              </a:rPr>
              <a:t>Autizam</a:t>
            </a:r>
            <a:endParaRPr lang="sr-Latn-RS" altLang="en-US" sz="2800" dirty="0">
              <a:latin typeface="+mn-lt"/>
            </a:endParaRPr>
          </a:p>
          <a:p>
            <a:pPr eaLnBrk="1" hangingPunct="1"/>
            <a:endParaRPr lang="sr-Latn-RS" altLang="en-US" sz="1800" dirty="0">
              <a:latin typeface="Arial" charset="0"/>
            </a:endParaRPr>
          </a:p>
          <a:p>
            <a:pPr eaLnBrk="1" hangingPunct="1"/>
            <a:endParaRPr lang="sr-Latn-RS" altLang="en-US" sz="1800" dirty="0">
              <a:latin typeface="Arial" charset="0"/>
            </a:endParaRPr>
          </a:p>
          <a:p>
            <a:pPr eaLnBrk="1" hangingPunct="1"/>
            <a:endParaRPr lang="sr-Latn-C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Latn-CS" altLang="en-US" sz="2800" dirty="0" smtClean="0">
                <a:latin typeface="+mn-lt"/>
                <a:cs typeface="Times New Roman" pitchFamily="18" charset="0"/>
              </a:rPr>
              <a:t>Zbog </a:t>
            </a:r>
            <a:r>
              <a:rPr lang="sr-Latn-CS" altLang="en-US" sz="2800" dirty="0">
                <a:latin typeface="+mn-lt"/>
                <a:cs typeface="Times New Roman" pitchFamily="18" charset="0"/>
              </a:rPr>
              <a:t>ranog uzrasta pojave teškoća i uzajamnog uticaja razvojnih procesa i autističnih smetnji moguće su manifestacije različitih poremećaja u psihičkom i telesnom funkcionisanju</a:t>
            </a:r>
          </a:p>
          <a:p>
            <a:pPr eaLnBrk="1" hangingPunct="1"/>
            <a:endParaRPr lang="sr-Latn-CS" altLang="en-US" sz="2800" dirty="0">
              <a:latin typeface="+mn-lt"/>
              <a:cs typeface="Times New Roman" pitchFamily="18" charset="0"/>
            </a:endParaRPr>
          </a:p>
          <a:p>
            <a:pPr eaLnBrk="1" hangingPunct="1"/>
            <a:r>
              <a:rPr lang="sr-Latn-CS" altLang="en-US" sz="2800" dirty="0">
                <a:latin typeface="+mn-lt"/>
                <a:cs typeface="Times New Roman" pitchFamily="18" charset="0"/>
              </a:rPr>
              <a:t>Uticaj autizma na razvoj, organizaciju i integrisanost psihičkih i telesnih funkcionalnih sistema</a:t>
            </a:r>
          </a:p>
          <a:p>
            <a:pPr eaLnBrk="1" hangingPunct="1"/>
            <a:r>
              <a:rPr lang="sr-Latn-CS" altLang="en-US" sz="2800" dirty="0">
                <a:latin typeface="+mn-lt"/>
                <a:cs typeface="Times New Roman" pitchFamily="18" charset="0"/>
              </a:rPr>
              <a:t>Uticaj razvoja na prezentaciju i promene </a:t>
            </a:r>
            <a:r>
              <a:rPr lang="sr-Latn-CS" altLang="en-US" sz="2800" dirty="0" smtClean="0">
                <a:latin typeface="+mn-lt"/>
                <a:cs typeface="Times New Roman" pitchFamily="18" charset="0"/>
              </a:rPr>
              <a:t>simptoma ASD</a:t>
            </a:r>
            <a:endParaRPr lang="sr-Latn-CS" altLang="en-US" sz="2800" dirty="0">
              <a:latin typeface="+mn-lt"/>
              <a:cs typeface="Times New Roman" pitchFamily="18" charset="0"/>
            </a:endParaRPr>
          </a:p>
          <a:p>
            <a:pPr eaLnBrk="1" hangingPunct="1"/>
            <a:endParaRPr lang="en-US" altLang="en-US" sz="2400" dirty="0">
              <a:latin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-5400000">
            <a:off x="3441410" y="1385316"/>
            <a:ext cx="1216152" cy="731520"/>
          </a:xfrm>
          <a:prstGeom prst="curvedUpArrow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3683000" y="1219200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229600" cy="5543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0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r-Latn-C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800" dirty="0" smtClean="0"/>
              <a:t>Prognoza, u smislu razvoja samostalnosti, socijalnih veština i kvaliteta života, velikim delom zavisi od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izraženosti poremećaja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nivoa </a:t>
            </a:r>
            <a:r>
              <a:rPr lang="sr-Latn-CS" sz="2800" dirty="0"/>
              <a:t>intelektualnog razvoja, razvijenosti govora, pridruženih smetnji</a:t>
            </a: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reakcija sredine: pravovremena dijagnoza i adekvatne intervencije poboljšavaju ishode</a:t>
            </a: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427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sz="2400" b="1" dirty="0" smtClean="0"/>
          </a:p>
          <a:p>
            <a:endParaRPr lang="sr-Latn-CS" sz="2400" b="1" dirty="0"/>
          </a:p>
          <a:p>
            <a:endParaRPr lang="sr-Latn-CS" sz="2400" b="1" dirty="0" smtClean="0"/>
          </a:p>
          <a:p>
            <a:r>
              <a:rPr lang="sr-Latn-CS" sz="2800" b="1" dirty="0" smtClean="0"/>
              <a:t>Rane intervencije </a:t>
            </a:r>
            <a:endParaRPr lang="sr-Latn-CS" sz="2800" dirty="0" smtClean="0"/>
          </a:p>
          <a:p>
            <a:endParaRPr lang="sr-Latn-CS" sz="2800" dirty="0"/>
          </a:p>
          <a:p>
            <a:r>
              <a:rPr lang="sr-Latn-CS" sz="2800" dirty="0" smtClean="0"/>
              <a:t>Što se ranije počne efekti su bolji – bolje razvojno funkcionisanje, manji nivo maladaptivnih oblika ponašanja, blaži simptomi, viši nivoi razvoja govora i komunikacije, kao i socio-emocionalnih veština.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Ukupni skorovi na testovima procene intelektualnih sposobnosti (IQ) i adaptivnog ponašanja (Vineland) su viši.</a:t>
            </a:r>
          </a:p>
          <a:p>
            <a:endParaRPr lang="sr-Latn-CS" sz="2800" dirty="0"/>
          </a:p>
          <a:p>
            <a:endParaRPr lang="sr-Latn-CS" sz="2800" b="1" dirty="0"/>
          </a:p>
          <a:p>
            <a:endParaRPr lang="sr-Latn-CS" sz="2400" dirty="0"/>
          </a:p>
          <a:p>
            <a:endParaRPr lang="en-U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it-CH" dirty="0"/>
          </a:p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6198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0198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68580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 smtClean="0"/>
              <a:t>         Promene </a:t>
            </a:r>
            <a:r>
              <a:rPr lang="sr-Latn-CS" sz="2800" dirty="0"/>
              <a:t>diagnostičkih </a:t>
            </a:r>
            <a:r>
              <a:rPr lang="sr-Latn-CS" sz="2800" dirty="0" smtClean="0"/>
              <a:t>kriterijuma</a:t>
            </a:r>
            <a:endParaRPr lang="sr-Latn-C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943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DSM III 1980                                                    DSM V 2013</a:t>
            </a:r>
          </a:p>
        </p:txBody>
      </p:sp>
    </p:spTree>
    <p:extLst>
      <p:ext uri="{BB962C8B-B14F-4D97-AF65-F5344CB8AC3E}">
        <p14:creationId xmlns:p14="http://schemas.microsoft.com/office/powerpoint/2010/main" val="39790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97" y="152400"/>
            <a:ext cx="7716860" cy="961174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Epidemiolo</a:t>
            </a:r>
            <a:r>
              <a:rPr lang="x-none" dirty="0" smtClean="0">
                <a:latin typeface="Calibri" pitchFamily="34" charset="0"/>
                <a:cs typeface="Calibri" pitchFamily="34" charset="0"/>
              </a:rPr>
              <a:t>gija autizma, 201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6</a:t>
            </a:r>
            <a:endParaRPr lang="en-US" dirty="0"/>
          </a:p>
        </p:txBody>
      </p:sp>
      <p:pic>
        <p:nvPicPr>
          <p:cNvPr id="8196" name="Content Placeholder 9" descr="autism grap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4020" y="1600200"/>
            <a:ext cx="4479979" cy="4277854"/>
          </a:xfrm>
        </p:spPr>
      </p:pic>
      <p:sp>
        <p:nvSpPr>
          <p:cNvPr id="8199" name="Explosion 1 6"/>
          <p:cNvSpPr>
            <a:spLocks noChangeArrowheads="1"/>
          </p:cNvSpPr>
          <p:nvPr/>
        </p:nvSpPr>
        <p:spPr bwMode="auto">
          <a:xfrm>
            <a:off x="1371600" y="685800"/>
            <a:ext cx="2114550" cy="2971800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600200" y="1439498"/>
            <a:ext cx="1657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 </a:t>
            </a:r>
            <a:r>
              <a:rPr lang="en-US" sz="2400" b="1" dirty="0" err="1">
                <a:solidFill>
                  <a:srgbClr val="FFFF00"/>
                </a:solidFill>
              </a:rPr>
              <a:t>od</a:t>
            </a:r>
            <a:r>
              <a:rPr lang="en-US" sz="2400" b="1" dirty="0">
                <a:solidFill>
                  <a:srgbClr val="FFFF00"/>
                </a:solidFill>
              </a:rPr>
              <a:t> 68 </a:t>
            </a:r>
            <a:r>
              <a:rPr lang="en-US" sz="2400" b="1" dirty="0" err="1">
                <a:solidFill>
                  <a:srgbClr val="FFFF00"/>
                </a:solidFill>
              </a:rPr>
              <a:t>dece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1 </a:t>
            </a:r>
            <a:r>
              <a:rPr lang="en-US" sz="2400" b="1" dirty="0" err="1">
                <a:solidFill>
                  <a:srgbClr val="FFFF00"/>
                </a:solidFill>
              </a:rPr>
              <a:t>od</a:t>
            </a:r>
            <a:r>
              <a:rPr lang="en-US" sz="2400" b="1" dirty="0">
                <a:solidFill>
                  <a:srgbClr val="FFFF00"/>
                </a:solidFill>
              </a:rPr>
              <a:t> 42 </a:t>
            </a:r>
            <a:r>
              <a:rPr lang="en-US" sz="2400" b="1" dirty="0" err="1">
                <a:solidFill>
                  <a:srgbClr val="FFFF00"/>
                </a:solidFill>
              </a:rPr>
              <a:t>dečaka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736" y="5875029"/>
            <a:ext cx="351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Christensten DL et al, </a:t>
            </a:r>
            <a:r>
              <a:rPr lang="sr-Latn-RS" i="1" dirty="0"/>
              <a:t>Surveillance Summaries</a:t>
            </a:r>
            <a:r>
              <a:rPr lang="sr-Latn-RS" dirty="0"/>
              <a:t> / April 1, 2016 / 65(3);1–23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" y="3545372"/>
            <a:ext cx="3954948" cy="331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914399"/>
            <a:ext cx="464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Porast prevalence je opšti, u svim zemljama koje vode evidenciju.</a:t>
            </a:r>
            <a:endParaRPr lang="en-GB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2279</Words>
  <Application>Microsoft Office PowerPoint</Application>
  <PresentationFormat>On-screen Show (4:3)</PresentationFormat>
  <Paragraphs>478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Plan prezentacije</vt:lpstr>
      <vt:lpstr> Pervazivni razvojni poremećaji (ICD 10) Poremećaji iz spektra autizma (DSM V)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Epidemiologija autizma,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ASD i Komorbiditet    </vt:lpstr>
      <vt:lpstr>PowerPoint Presentation</vt:lpstr>
      <vt:lpstr>PowerPoint Presentation</vt:lpstr>
      <vt:lpstr>PowerPoint Presentation</vt:lpstr>
      <vt:lpstr>PowerPoint Presentation</vt:lpstr>
      <vt:lpstr>ASD i Psihijatrijski komorbiditet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iRudic</dc:creator>
  <cp:lastModifiedBy>iRudic</cp:lastModifiedBy>
  <cp:revision>25</cp:revision>
  <dcterms:created xsi:type="dcterms:W3CDTF">2016-10-28T19:05:44Z</dcterms:created>
  <dcterms:modified xsi:type="dcterms:W3CDTF">2016-10-29T05:57:05Z</dcterms:modified>
</cp:coreProperties>
</file>